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1" r:id="rId2"/>
    <p:sldId id="266" r:id="rId3"/>
    <p:sldId id="294" r:id="rId4"/>
    <p:sldId id="272" r:id="rId5"/>
    <p:sldId id="295" r:id="rId6"/>
    <p:sldId id="267" r:id="rId7"/>
    <p:sldId id="268" r:id="rId8"/>
    <p:sldId id="284" r:id="rId9"/>
    <p:sldId id="293" r:id="rId10"/>
    <p:sldId id="269" r:id="rId11"/>
    <p:sldId id="282" r:id="rId12"/>
    <p:sldId id="283" r:id="rId13"/>
    <p:sldId id="262" r:id="rId14"/>
    <p:sldId id="260" r:id="rId15"/>
    <p:sldId id="273" r:id="rId16"/>
    <p:sldId id="274" r:id="rId17"/>
    <p:sldId id="275" r:id="rId18"/>
    <p:sldId id="276" r:id="rId19"/>
    <p:sldId id="285" r:id="rId20"/>
    <p:sldId id="286" r:id="rId21"/>
    <p:sldId id="287" r:id="rId22"/>
    <p:sldId id="288" r:id="rId23"/>
    <p:sldId id="289" r:id="rId24"/>
    <p:sldId id="290" r:id="rId25"/>
    <p:sldId id="292" r:id="rId26"/>
    <p:sldId id="291" r:id="rId27"/>
    <p:sldId id="280" r:id="rId28"/>
    <p:sldId id="258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77733" autoAdjust="0"/>
  </p:normalViewPr>
  <p:slideViewPr>
    <p:cSldViewPr snapToGrid="0">
      <p:cViewPr varScale="1">
        <p:scale>
          <a:sx n="126" d="100"/>
          <a:sy n="126" d="100"/>
        </p:scale>
        <p:origin x="390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3AFFA8-9F60-4DAD-B150-DA04B8C914FF}" type="doc">
      <dgm:prSet loTypeId="urn:microsoft.com/office/officeart/2005/8/layout/matrix1" loCatId="matrix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25CEF546-2536-4923-BA41-446253E1C8B4}">
      <dgm:prSet phldrT="[Text]"/>
      <dgm:spPr/>
      <dgm:t>
        <a:bodyPr/>
        <a:lstStyle/>
        <a:p>
          <a:r>
            <a:rPr lang="de-DE" dirty="0"/>
            <a:t>Hitze</a:t>
          </a:r>
          <a:endParaRPr lang="en-US" dirty="0"/>
        </a:p>
      </dgm:t>
    </dgm:pt>
    <dgm:pt modelId="{615BF246-5CD1-4926-B511-30E1F9EC6163}" type="parTrans" cxnId="{F9678A21-A882-4C1C-85E4-15C04DDB0FFF}">
      <dgm:prSet/>
      <dgm:spPr/>
      <dgm:t>
        <a:bodyPr/>
        <a:lstStyle/>
        <a:p>
          <a:endParaRPr lang="en-US"/>
        </a:p>
      </dgm:t>
    </dgm:pt>
    <dgm:pt modelId="{898B48B1-6579-4C20-A2C1-9B6173EE432D}" type="sibTrans" cxnId="{F9678A21-A882-4C1C-85E4-15C04DDB0FFF}">
      <dgm:prSet/>
      <dgm:spPr/>
      <dgm:t>
        <a:bodyPr/>
        <a:lstStyle/>
        <a:p>
          <a:endParaRPr lang="en-US"/>
        </a:p>
      </dgm:t>
    </dgm:pt>
    <dgm:pt modelId="{726D1502-FD6D-4C48-B208-729A3C32D417}">
      <dgm:prSet phldrT="[Text]"/>
      <dgm:spPr/>
      <dgm:t>
        <a:bodyPr/>
        <a:lstStyle/>
        <a:p>
          <a:r>
            <a:rPr lang="de-DE" dirty="0"/>
            <a:t>1. Risiken und Präventionsstrategien kommunizieren</a:t>
          </a:r>
          <a:endParaRPr lang="en-US" dirty="0"/>
        </a:p>
      </dgm:t>
    </dgm:pt>
    <dgm:pt modelId="{7D56AA75-E1E6-4852-9AEC-7E9735BA2C2C}" type="parTrans" cxnId="{452333C5-5AFF-4B1C-A15A-448ABC670C60}">
      <dgm:prSet/>
      <dgm:spPr/>
      <dgm:t>
        <a:bodyPr/>
        <a:lstStyle/>
        <a:p>
          <a:endParaRPr lang="en-US"/>
        </a:p>
      </dgm:t>
    </dgm:pt>
    <dgm:pt modelId="{A2722AF7-1A7D-4305-8737-29858A266A9C}" type="sibTrans" cxnId="{452333C5-5AFF-4B1C-A15A-448ABC670C60}">
      <dgm:prSet/>
      <dgm:spPr/>
      <dgm:t>
        <a:bodyPr/>
        <a:lstStyle/>
        <a:p>
          <a:endParaRPr lang="en-US"/>
        </a:p>
      </dgm:t>
    </dgm:pt>
    <dgm:pt modelId="{DDF4D66F-0324-48D2-A4AC-E88769668F77}">
      <dgm:prSet phldrT="[Text]"/>
      <dgm:spPr>
        <a:solidFill>
          <a:schemeClr val="accent1"/>
        </a:solidFill>
      </dgm:spPr>
      <dgm:t>
        <a:bodyPr/>
        <a:lstStyle/>
        <a:p>
          <a:r>
            <a:rPr lang="de-DE" dirty="0"/>
            <a:t>2. Praxis-</a:t>
          </a:r>
          <a:r>
            <a:rPr lang="de-DE" baseline="0" dirty="0"/>
            <a:t> und Behandlungsabläufe anpassen</a:t>
          </a:r>
          <a:endParaRPr lang="en-US" dirty="0"/>
        </a:p>
      </dgm:t>
    </dgm:pt>
    <dgm:pt modelId="{EB418E7A-D0AC-4503-B045-58A97687DC61}" type="parTrans" cxnId="{A1B0067C-F1BB-4BD9-8EDC-AD5D322ABAF8}">
      <dgm:prSet/>
      <dgm:spPr/>
      <dgm:t>
        <a:bodyPr/>
        <a:lstStyle/>
        <a:p>
          <a:endParaRPr lang="en-US"/>
        </a:p>
      </dgm:t>
    </dgm:pt>
    <dgm:pt modelId="{801AD8F7-CE81-4094-BFF7-CE35669C43A9}" type="sibTrans" cxnId="{A1B0067C-F1BB-4BD9-8EDC-AD5D322ABAF8}">
      <dgm:prSet/>
      <dgm:spPr/>
      <dgm:t>
        <a:bodyPr/>
        <a:lstStyle/>
        <a:p>
          <a:endParaRPr lang="en-US"/>
        </a:p>
      </dgm:t>
    </dgm:pt>
    <dgm:pt modelId="{24C96195-179A-4DE6-AA9E-AFA9C30B035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DE" dirty="0"/>
            <a:t>3. Medikamente anpassen</a:t>
          </a:r>
          <a:endParaRPr lang="en-US" dirty="0"/>
        </a:p>
      </dgm:t>
    </dgm:pt>
    <dgm:pt modelId="{182EF521-0DEB-41C3-BBF8-EB4A9BF2D5CF}" type="parTrans" cxnId="{15B4CD61-E4A1-414D-8494-2AA4CC93C8E4}">
      <dgm:prSet/>
      <dgm:spPr/>
      <dgm:t>
        <a:bodyPr/>
        <a:lstStyle/>
        <a:p>
          <a:endParaRPr lang="de-DE"/>
        </a:p>
      </dgm:t>
    </dgm:pt>
    <dgm:pt modelId="{80A98265-9287-4260-B358-71B65C5D8C0F}" type="sibTrans" cxnId="{15B4CD61-E4A1-414D-8494-2AA4CC93C8E4}">
      <dgm:prSet/>
      <dgm:spPr/>
      <dgm:t>
        <a:bodyPr/>
        <a:lstStyle/>
        <a:p>
          <a:endParaRPr lang="de-DE"/>
        </a:p>
      </dgm:t>
    </dgm:pt>
    <dgm:pt modelId="{80ED2D47-C5D4-4EF8-A583-5F666492F55F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de-DE" dirty="0"/>
            <a:t>4. Proaktiv mit Risikopatienten Kontakt aufnehmen</a:t>
          </a:r>
          <a:endParaRPr lang="en-US" dirty="0"/>
        </a:p>
      </dgm:t>
    </dgm:pt>
    <dgm:pt modelId="{343DDA2A-1DC9-4FC5-BC38-96A71BC809DA}" type="parTrans" cxnId="{54F91CC4-52FE-460C-BD17-FB4D4F49C752}">
      <dgm:prSet/>
      <dgm:spPr/>
      <dgm:t>
        <a:bodyPr/>
        <a:lstStyle/>
        <a:p>
          <a:endParaRPr lang="de-DE"/>
        </a:p>
      </dgm:t>
    </dgm:pt>
    <dgm:pt modelId="{A5F93CC9-1D88-481E-B42D-DC88119D5400}" type="sibTrans" cxnId="{54F91CC4-52FE-460C-BD17-FB4D4F49C752}">
      <dgm:prSet/>
      <dgm:spPr/>
      <dgm:t>
        <a:bodyPr/>
        <a:lstStyle/>
        <a:p>
          <a:endParaRPr lang="de-DE"/>
        </a:p>
      </dgm:t>
    </dgm:pt>
    <dgm:pt modelId="{B171752F-BBC0-47CE-AF0D-42D8C3352C7B}" type="pres">
      <dgm:prSet presAssocID="{BD3AFFA8-9F60-4DAD-B150-DA04B8C914F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579F328-BE23-4FF5-B8D6-4697C3F55BA1}" type="pres">
      <dgm:prSet presAssocID="{BD3AFFA8-9F60-4DAD-B150-DA04B8C914FF}" presName="matrix" presStyleCnt="0"/>
      <dgm:spPr/>
    </dgm:pt>
    <dgm:pt modelId="{A68E5BF1-3401-494A-AF42-7E9B7CE9F617}" type="pres">
      <dgm:prSet presAssocID="{BD3AFFA8-9F60-4DAD-B150-DA04B8C914FF}" presName="tile1" presStyleLbl="node1" presStyleIdx="0" presStyleCnt="4"/>
      <dgm:spPr/>
    </dgm:pt>
    <dgm:pt modelId="{267F73CF-B6DE-45DE-AFF3-AAE6F6C9CFE3}" type="pres">
      <dgm:prSet presAssocID="{BD3AFFA8-9F60-4DAD-B150-DA04B8C914F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219E9E-C7BD-4B53-A40A-282A87D6953A}" type="pres">
      <dgm:prSet presAssocID="{BD3AFFA8-9F60-4DAD-B150-DA04B8C914FF}" presName="tile2" presStyleLbl="node1" presStyleIdx="1" presStyleCnt="4"/>
      <dgm:spPr/>
    </dgm:pt>
    <dgm:pt modelId="{919206D4-F18B-4FC2-8177-C7A267FC177F}" type="pres">
      <dgm:prSet presAssocID="{BD3AFFA8-9F60-4DAD-B150-DA04B8C914F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3C0B06-1D46-4DEB-A3E9-220BC5248C5A}" type="pres">
      <dgm:prSet presAssocID="{BD3AFFA8-9F60-4DAD-B150-DA04B8C914FF}" presName="tile3" presStyleLbl="node1" presStyleIdx="2" presStyleCnt="4"/>
      <dgm:spPr/>
    </dgm:pt>
    <dgm:pt modelId="{A6643A2D-E872-45C1-A866-AFC71ACD8119}" type="pres">
      <dgm:prSet presAssocID="{BD3AFFA8-9F60-4DAD-B150-DA04B8C914F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CA8BF66-2E5E-4671-9D61-7B893E07E031}" type="pres">
      <dgm:prSet presAssocID="{BD3AFFA8-9F60-4DAD-B150-DA04B8C914FF}" presName="tile4" presStyleLbl="node1" presStyleIdx="3" presStyleCnt="4"/>
      <dgm:spPr/>
    </dgm:pt>
    <dgm:pt modelId="{3033F768-B976-4F02-B74A-C0E5FF065ABD}" type="pres">
      <dgm:prSet presAssocID="{BD3AFFA8-9F60-4DAD-B150-DA04B8C914F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529FF51-EE84-47F1-8B60-21A9C8F51D93}" type="pres">
      <dgm:prSet presAssocID="{BD3AFFA8-9F60-4DAD-B150-DA04B8C914F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B0C3A20-4469-437E-BF00-6E9B8B78A77C}" type="presOf" srcId="{24C96195-179A-4DE6-AA9E-AFA9C30B035C}" destId="{6A3C0B06-1D46-4DEB-A3E9-220BC5248C5A}" srcOrd="0" destOrd="0" presId="urn:microsoft.com/office/officeart/2005/8/layout/matrix1"/>
    <dgm:cxn modelId="{F9678A21-A882-4C1C-85E4-15C04DDB0FFF}" srcId="{BD3AFFA8-9F60-4DAD-B150-DA04B8C914FF}" destId="{25CEF546-2536-4923-BA41-446253E1C8B4}" srcOrd="0" destOrd="0" parTransId="{615BF246-5CD1-4926-B511-30E1F9EC6163}" sibTransId="{898B48B1-6579-4C20-A2C1-9B6173EE432D}"/>
    <dgm:cxn modelId="{0841C75D-1935-4D75-BBA3-6F153B8880BB}" type="presOf" srcId="{726D1502-FD6D-4C48-B208-729A3C32D417}" destId="{267F73CF-B6DE-45DE-AFF3-AAE6F6C9CFE3}" srcOrd="1" destOrd="0" presId="urn:microsoft.com/office/officeart/2005/8/layout/matrix1"/>
    <dgm:cxn modelId="{15B4CD61-E4A1-414D-8494-2AA4CC93C8E4}" srcId="{25CEF546-2536-4923-BA41-446253E1C8B4}" destId="{24C96195-179A-4DE6-AA9E-AFA9C30B035C}" srcOrd="2" destOrd="0" parTransId="{182EF521-0DEB-41C3-BBF8-EB4A9BF2D5CF}" sibTransId="{80A98265-9287-4260-B358-71B65C5D8C0F}"/>
    <dgm:cxn modelId="{21384842-9495-4FAA-93CA-1268A6401B28}" type="presOf" srcId="{BD3AFFA8-9F60-4DAD-B150-DA04B8C914FF}" destId="{B171752F-BBC0-47CE-AF0D-42D8C3352C7B}" srcOrd="0" destOrd="0" presId="urn:microsoft.com/office/officeart/2005/8/layout/matrix1"/>
    <dgm:cxn modelId="{4FB13B71-A12A-4319-A422-AD787FF62B5A}" type="presOf" srcId="{25CEF546-2536-4923-BA41-446253E1C8B4}" destId="{0529FF51-EE84-47F1-8B60-21A9C8F51D93}" srcOrd="0" destOrd="0" presId="urn:microsoft.com/office/officeart/2005/8/layout/matrix1"/>
    <dgm:cxn modelId="{A1B0067C-F1BB-4BD9-8EDC-AD5D322ABAF8}" srcId="{25CEF546-2536-4923-BA41-446253E1C8B4}" destId="{DDF4D66F-0324-48D2-A4AC-E88769668F77}" srcOrd="1" destOrd="0" parTransId="{EB418E7A-D0AC-4503-B045-58A97687DC61}" sibTransId="{801AD8F7-CE81-4094-BFF7-CE35669C43A9}"/>
    <dgm:cxn modelId="{B85EDB8D-6FE3-4AF1-9042-A7694E95A2F5}" type="presOf" srcId="{80ED2D47-C5D4-4EF8-A583-5F666492F55F}" destId="{FCA8BF66-2E5E-4671-9D61-7B893E07E031}" srcOrd="0" destOrd="0" presId="urn:microsoft.com/office/officeart/2005/8/layout/matrix1"/>
    <dgm:cxn modelId="{2CB33BAE-5BFB-4F59-9B67-575F4EC26C99}" type="presOf" srcId="{80ED2D47-C5D4-4EF8-A583-5F666492F55F}" destId="{3033F768-B976-4F02-B74A-C0E5FF065ABD}" srcOrd="1" destOrd="0" presId="urn:microsoft.com/office/officeart/2005/8/layout/matrix1"/>
    <dgm:cxn modelId="{54F91CC4-52FE-460C-BD17-FB4D4F49C752}" srcId="{25CEF546-2536-4923-BA41-446253E1C8B4}" destId="{80ED2D47-C5D4-4EF8-A583-5F666492F55F}" srcOrd="3" destOrd="0" parTransId="{343DDA2A-1DC9-4FC5-BC38-96A71BC809DA}" sibTransId="{A5F93CC9-1D88-481E-B42D-DC88119D5400}"/>
    <dgm:cxn modelId="{452333C5-5AFF-4B1C-A15A-448ABC670C60}" srcId="{25CEF546-2536-4923-BA41-446253E1C8B4}" destId="{726D1502-FD6D-4C48-B208-729A3C32D417}" srcOrd="0" destOrd="0" parTransId="{7D56AA75-E1E6-4852-9AEC-7E9735BA2C2C}" sibTransId="{A2722AF7-1A7D-4305-8737-29858A266A9C}"/>
    <dgm:cxn modelId="{6E0C39C8-F83F-409E-A5D1-E575BDEA7BCD}" type="presOf" srcId="{726D1502-FD6D-4C48-B208-729A3C32D417}" destId="{A68E5BF1-3401-494A-AF42-7E9B7CE9F617}" srcOrd="0" destOrd="0" presId="urn:microsoft.com/office/officeart/2005/8/layout/matrix1"/>
    <dgm:cxn modelId="{4CB0ABD9-A2FD-4BC7-8877-2AC372F3634E}" type="presOf" srcId="{DDF4D66F-0324-48D2-A4AC-E88769668F77}" destId="{C5219E9E-C7BD-4B53-A40A-282A87D6953A}" srcOrd="0" destOrd="0" presId="urn:microsoft.com/office/officeart/2005/8/layout/matrix1"/>
    <dgm:cxn modelId="{2B3861E6-2416-41BE-BF6C-6923E90077E1}" type="presOf" srcId="{24C96195-179A-4DE6-AA9E-AFA9C30B035C}" destId="{A6643A2D-E872-45C1-A866-AFC71ACD8119}" srcOrd="1" destOrd="0" presId="urn:microsoft.com/office/officeart/2005/8/layout/matrix1"/>
    <dgm:cxn modelId="{648044F2-F863-4936-BB41-DF2F236CCF8C}" type="presOf" srcId="{DDF4D66F-0324-48D2-A4AC-E88769668F77}" destId="{919206D4-F18B-4FC2-8177-C7A267FC177F}" srcOrd="1" destOrd="0" presId="urn:microsoft.com/office/officeart/2005/8/layout/matrix1"/>
    <dgm:cxn modelId="{B7FAB97D-F33D-4445-BD65-DB4D3B2F9322}" type="presParOf" srcId="{B171752F-BBC0-47CE-AF0D-42D8C3352C7B}" destId="{6579F328-BE23-4FF5-B8D6-4697C3F55BA1}" srcOrd="0" destOrd="0" presId="urn:microsoft.com/office/officeart/2005/8/layout/matrix1"/>
    <dgm:cxn modelId="{919D2769-2723-4095-8ECC-2D9309980013}" type="presParOf" srcId="{6579F328-BE23-4FF5-B8D6-4697C3F55BA1}" destId="{A68E5BF1-3401-494A-AF42-7E9B7CE9F617}" srcOrd="0" destOrd="0" presId="urn:microsoft.com/office/officeart/2005/8/layout/matrix1"/>
    <dgm:cxn modelId="{80148F9E-1F51-41C8-9CB3-A95E44094760}" type="presParOf" srcId="{6579F328-BE23-4FF5-B8D6-4697C3F55BA1}" destId="{267F73CF-B6DE-45DE-AFF3-AAE6F6C9CFE3}" srcOrd="1" destOrd="0" presId="urn:microsoft.com/office/officeart/2005/8/layout/matrix1"/>
    <dgm:cxn modelId="{1AC7479A-8F97-4F90-BB98-0978D409463A}" type="presParOf" srcId="{6579F328-BE23-4FF5-B8D6-4697C3F55BA1}" destId="{C5219E9E-C7BD-4B53-A40A-282A87D6953A}" srcOrd="2" destOrd="0" presId="urn:microsoft.com/office/officeart/2005/8/layout/matrix1"/>
    <dgm:cxn modelId="{517CE062-1987-4C4F-A5EC-CE69877C706C}" type="presParOf" srcId="{6579F328-BE23-4FF5-B8D6-4697C3F55BA1}" destId="{919206D4-F18B-4FC2-8177-C7A267FC177F}" srcOrd="3" destOrd="0" presId="urn:microsoft.com/office/officeart/2005/8/layout/matrix1"/>
    <dgm:cxn modelId="{04F93C0D-5AFE-4052-9DA8-213237F04D8F}" type="presParOf" srcId="{6579F328-BE23-4FF5-B8D6-4697C3F55BA1}" destId="{6A3C0B06-1D46-4DEB-A3E9-220BC5248C5A}" srcOrd="4" destOrd="0" presId="urn:microsoft.com/office/officeart/2005/8/layout/matrix1"/>
    <dgm:cxn modelId="{F71D350D-2644-4CD6-A66F-86F66C7438D7}" type="presParOf" srcId="{6579F328-BE23-4FF5-B8D6-4697C3F55BA1}" destId="{A6643A2D-E872-45C1-A866-AFC71ACD8119}" srcOrd="5" destOrd="0" presId="urn:microsoft.com/office/officeart/2005/8/layout/matrix1"/>
    <dgm:cxn modelId="{3BEA76E5-ECCC-42CF-B3F7-F25D7B0D10C7}" type="presParOf" srcId="{6579F328-BE23-4FF5-B8D6-4697C3F55BA1}" destId="{FCA8BF66-2E5E-4671-9D61-7B893E07E031}" srcOrd="6" destOrd="0" presId="urn:microsoft.com/office/officeart/2005/8/layout/matrix1"/>
    <dgm:cxn modelId="{E8100BCB-6C43-4133-8EC4-87C1BCA962E3}" type="presParOf" srcId="{6579F328-BE23-4FF5-B8D6-4697C3F55BA1}" destId="{3033F768-B976-4F02-B74A-C0E5FF065ABD}" srcOrd="7" destOrd="0" presId="urn:microsoft.com/office/officeart/2005/8/layout/matrix1"/>
    <dgm:cxn modelId="{73E3F66C-75F1-4420-9614-842DD71796B3}" type="presParOf" srcId="{B171752F-BBC0-47CE-AF0D-42D8C3352C7B}" destId="{0529FF51-EE84-47F1-8B60-21A9C8F51D9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98670F-AD0F-45D7-BC67-14F73511E9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72AFBB6-9E6E-483E-9C20-AF3850109531}">
      <dgm:prSet/>
      <dgm:spPr/>
      <dgm:t>
        <a:bodyPr/>
        <a:lstStyle/>
        <a:p>
          <a:r>
            <a:rPr lang="de-DE"/>
            <a:t>Sprechzeiten für Risikopatienten früh morgens oder abends anbieten</a:t>
          </a:r>
        </a:p>
      </dgm:t>
    </dgm:pt>
    <dgm:pt modelId="{DCD16293-D522-44EA-94B7-DDBC2F17CD05}" type="parTrans" cxnId="{20FE7964-B9F8-440D-871D-664544B92F2B}">
      <dgm:prSet/>
      <dgm:spPr/>
      <dgm:t>
        <a:bodyPr/>
        <a:lstStyle/>
        <a:p>
          <a:endParaRPr lang="de-DE"/>
        </a:p>
      </dgm:t>
    </dgm:pt>
    <dgm:pt modelId="{E2099F3C-6325-47AD-8D62-7AB48ADD805C}" type="sibTrans" cxnId="{20FE7964-B9F8-440D-871D-664544B92F2B}">
      <dgm:prSet/>
      <dgm:spPr/>
      <dgm:t>
        <a:bodyPr/>
        <a:lstStyle/>
        <a:p>
          <a:endParaRPr lang="de-DE"/>
        </a:p>
      </dgm:t>
    </dgm:pt>
    <dgm:pt modelId="{B9C9AE53-7518-4C57-8BFE-F0E309FAF59D}">
      <dgm:prSet/>
      <dgm:spPr/>
      <dgm:t>
        <a:bodyPr/>
        <a:lstStyle/>
        <a:p>
          <a:r>
            <a:rPr lang="de-DE" dirty="0"/>
            <a:t>Für ein kühles Raumklima in den Räumen sorgen + Monitoring der Temperatur in Praxisräumen</a:t>
          </a:r>
        </a:p>
      </dgm:t>
    </dgm:pt>
    <dgm:pt modelId="{191DBC66-232F-4B98-8B14-EF8F8A86E51B}" type="parTrans" cxnId="{291844E7-2B01-4968-80B0-0F90CF7D4C97}">
      <dgm:prSet/>
      <dgm:spPr/>
      <dgm:t>
        <a:bodyPr/>
        <a:lstStyle/>
        <a:p>
          <a:endParaRPr lang="de-DE"/>
        </a:p>
      </dgm:t>
    </dgm:pt>
    <dgm:pt modelId="{0E292EB5-E3CE-4555-9F93-25D1D15FEDC0}" type="sibTrans" cxnId="{291844E7-2B01-4968-80B0-0F90CF7D4C97}">
      <dgm:prSet/>
      <dgm:spPr/>
      <dgm:t>
        <a:bodyPr/>
        <a:lstStyle/>
        <a:p>
          <a:endParaRPr lang="de-DE"/>
        </a:p>
      </dgm:t>
    </dgm:pt>
    <dgm:pt modelId="{45BCCD79-22FE-43E4-AE7D-7A218EA45EE6}">
      <dgm:prSet/>
      <dgm:spPr/>
      <dgm:t>
        <a:bodyPr/>
        <a:lstStyle/>
        <a:p>
          <a:r>
            <a:rPr lang="de-DE" dirty="0"/>
            <a:t>Im Wartezimmer/in den Patientenzimmern Getränke anbieten</a:t>
          </a:r>
        </a:p>
      </dgm:t>
    </dgm:pt>
    <dgm:pt modelId="{83C40403-2429-4229-9C6D-F543D5C3C481}" type="parTrans" cxnId="{F2930E06-55E7-4976-AD61-66FB2976E66A}">
      <dgm:prSet/>
      <dgm:spPr/>
      <dgm:t>
        <a:bodyPr/>
        <a:lstStyle/>
        <a:p>
          <a:endParaRPr lang="de-DE"/>
        </a:p>
      </dgm:t>
    </dgm:pt>
    <dgm:pt modelId="{529F4272-2C59-488D-A627-12CBD06209B2}" type="sibTrans" cxnId="{F2930E06-55E7-4976-AD61-66FB2976E66A}">
      <dgm:prSet/>
      <dgm:spPr/>
      <dgm:t>
        <a:bodyPr/>
        <a:lstStyle/>
        <a:p>
          <a:endParaRPr lang="de-DE"/>
        </a:p>
      </dgm:t>
    </dgm:pt>
    <dgm:pt modelId="{57F403E5-BDAE-4A44-80CB-1D556DFDF45D}">
      <dgm:prSet/>
      <dgm:spPr/>
      <dgm:t>
        <a:bodyPr/>
        <a:lstStyle/>
        <a:p>
          <a:r>
            <a:rPr lang="de-DE"/>
            <a:t>Verzicht auf anstrengende diagnostische oder therapeutische Maßnahmen (z.B. Belastungs-EKG) an einem Tag mit Hitzewarnung </a:t>
          </a:r>
        </a:p>
      </dgm:t>
    </dgm:pt>
    <dgm:pt modelId="{C6538BB7-245E-46F2-9643-0E265557413B}" type="parTrans" cxnId="{E48D7980-AD9F-4E4F-B523-49D84E27F406}">
      <dgm:prSet/>
      <dgm:spPr/>
      <dgm:t>
        <a:bodyPr/>
        <a:lstStyle/>
        <a:p>
          <a:endParaRPr lang="de-DE"/>
        </a:p>
      </dgm:t>
    </dgm:pt>
    <dgm:pt modelId="{782559F6-3619-434E-989C-F8545BE315EF}" type="sibTrans" cxnId="{E48D7980-AD9F-4E4F-B523-49D84E27F406}">
      <dgm:prSet/>
      <dgm:spPr/>
      <dgm:t>
        <a:bodyPr/>
        <a:lstStyle/>
        <a:p>
          <a:endParaRPr lang="de-DE"/>
        </a:p>
      </dgm:t>
    </dgm:pt>
    <dgm:pt modelId="{20178D6A-76CA-4572-A79F-D94E4FC1026A}">
      <dgm:prSet/>
      <dgm:spPr/>
      <dgm:t>
        <a:bodyPr/>
        <a:lstStyle/>
        <a:p>
          <a:r>
            <a:rPr lang="de-DE"/>
            <a:t>Besonderes Augenmerk in der Diagnostik auf Dehydratationszeichen</a:t>
          </a:r>
          <a:r>
            <a:rPr lang="de-DE" b="1"/>
            <a:t> </a:t>
          </a:r>
          <a:r>
            <a:rPr lang="de-DE"/>
            <a:t>(Blutdruck, Körpertemperatur, ggf. Elektrolyte und Nierenwerte)</a:t>
          </a:r>
        </a:p>
      </dgm:t>
    </dgm:pt>
    <dgm:pt modelId="{F041FDA5-FC8F-4AED-876A-FA4DB4CAD3C7}" type="parTrans" cxnId="{F76DE818-3D9D-45D0-A866-0F90DBF122D8}">
      <dgm:prSet/>
      <dgm:spPr/>
      <dgm:t>
        <a:bodyPr/>
        <a:lstStyle/>
        <a:p>
          <a:endParaRPr lang="de-DE"/>
        </a:p>
      </dgm:t>
    </dgm:pt>
    <dgm:pt modelId="{55F501DD-F4FE-4465-A4E4-47253F44E832}" type="sibTrans" cxnId="{F76DE818-3D9D-45D0-A866-0F90DBF122D8}">
      <dgm:prSet/>
      <dgm:spPr/>
      <dgm:t>
        <a:bodyPr/>
        <a:lstStyle/>
        <a:p>
          <a:endParaRPr lang="de-DE"/>
        </a:p>
      </dgm:t>
    </dgm:pt>
    <dgm:pt modelId="{85754064-07E5-48AB-A607-CD769568B949}" type="pres">
      <dgm:prSet presAssocID="{AE98670F-AD0F-45D7-BC67-14F73511E989}" presName="linear" presStyleCnt="0">
        <dgm:presLayoutVars>
          <dgm:animLvl val="lvl"/>
          <dgm:resizeHandles val="exact"/>
        </dgm:presLayoutVars>
      </dgm:prSet>
      <dgm:spPr/>
    </dgm:pt>
    <dgm:pt modelId="{30DB3FC9-C4E3-4746-8996-CE31A63D0E80}" type="pres">
      <dgm:prSet presAssocID="{772AFBB6-9E6E-483E-9C20-AF385010953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64DB842-F3CA-420B-8204-66FD724115E2}" type="pres">
      <dgm:prSet presAssocID="{E2099F3C-6325-47AD-8D62-7AB48ADD805C}" presName="spacer" presStyleCnt="0"/>
      <dgm:spPr/>
    </dgm:pt>
    <dgm:pt modelId="{E67C7B1A-F776-4865-A841-1AC9AFBCB94A}" type="pres">
      <dgm:prSet presAssocID="{B9C9AE53-7518-4C57-8BFE-F0E309FAF59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4BB56C9-994B-438A-9593-57AC6FBBB42D}" type="pres">
      <dgm:prSet presAssocID="{0E292EB5-E3CE-4555-9F93-25D1D15FEDC0}" presName="spacer" presStyleCnt="0"/>
      <dgm:spPr/>
    </dgm:pt>
    <dgm:pt modelId="{994DD894-4FA3-45A2-BB68-F061DAB72B08}" type="pres">
      <dgm:prSet presAssocID="{45BCCD79-22FE-43E4-AE7D-7A218EA45EE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CF9E334-4540-468F-9187-9B6AC241B496}" type="pres">
      <dgm:prSet presAssocID="{529F4272-2C59-488D-A627-12CBD06209B2}" presName="spacer" presStyleCnt="0"/>
      <dgm:spPr/>
    </dgm:pt>
    <dgm:pt modelId="{5796F72E-5CA4-4C2B-B5B4-0AE49FF1E2EC}" type="pres">
      <dgm:prSet presAssocID="{57F403E5-BDAE-4A44-80CB-1D556DFDF45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2F00B30-D7E0-4335-9A80-4D20232C25B1}" type="pres">
      <dgm:prSet presAssocID="{782559F6-3619-434E-989C-F8545BE315EF}" presName="spacer" presStyleCnt="0"/>
      <dgm:spPr/>
    </dgm:pt>
    <dgm:pt modelId="{0969C0CA-3354-4F0D-9F87-69AA13E2C9A9}" type="pres">
      <dgm:prSet presAssocID="{20178D6A-76CA-4572-A79F-D94E4FC1026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2930E06-55E7-4976-AD61-66FB2976E66A}" srcId="{AE98670F-AD0F-45D7-BC67-14F73511E989}" destId="{45BCCD79-22FE-43E4-AE7D-7A218EA45EE6}" srcOrd="2" destOrd="0" parTransId="{83C40403-2429-4229-9C6D-F543D5C3C481}" sibTransId="{529F4272-2C59-488D-A627-12CBD06209B2}"/>
    <dgm:cxn modelId="{1F09D90C-5EE3-4814-8384-259CA86FA3E2}" type="presOf" srcId="{45BCCD79-22FE-43E4-AE7D-7A218EA45EE6}" destId="{994DD894-4FA3-45A2-BB68-F061DAB72B08}" srcOrd="0" destOrd="0" presId="urn:microsoft.com/office/officeart/2005/8/layout/vList2"/>
    <dgm:cxn modelId="{F76DE818-3D9D-45D0-A866-0F90DBF122D8}" srcId="{AE98670F-AD0F-45D7-BC67-14F73511E989}" destId="{20178D6A-76CA-4572-A79F-D94E4FC1026A}" srcOrd="4" destOrd="0" parTransId="{F041FDA5-FC8F-4AED-876A-FA4DB4CAD3C7}" sibTransId="{55F501DD-F4FE-4465-A4E4-47253F44E832}"/>
    <dgm:cxn modelId="{CF346A19-C4D9-420F-93B2-2E82D1E9744E}" type="presOf" srcId="{20178D6A-76CA-4572-A79F-D94E4FC1026A}" destId="{0969C0CA-3354-4F0D-9F87-69AA13E2C9A9}" srcOrd="0" destOrd="0" presId="urn:microsoft.com/office/officeart/2005/8/layout/vList2"/>
    <dgm:cxn modelId="{C39BD034-C0F6-497C-A975-9058AC02937A}" type="presOf" srcId="{57F403E5-BDAE-4A44-80CB-1D556DFDF45D}" destId="{5796F72E-5CA4-4C2B-B5B4-0AE49FF1E2EC}" srcOrd="0" destOrd="0" presId="urn:microsoft.com/office/officeart/2005/8/layout/vList2"/>
    <dgm:cxn modelId="{20FE7964-B9F8-440D-871D-664544B92F2B}" srcId="{AE98670F-AD0F-45D7-BC67-14F73511E989}" destId="{772AFBB6-9E6E-483E-9C20-AF3850109531}" srcOrd="0" destOrd="0" parTransId="{DCD16293-D522-44EA-94B7-DDBC2F17CD05}" sibTransId="{E2099F3C-6325-47AD-8D62-7AB48ADD805C}"/>
    <dgm:cxn modelId="{1D11DE56-C31B-4443-9D2F-A231C08587A9}" type="presOf" srcId="{AE98670F-AD0F-45D7-BC67-14F73511E989}" destId="{85754064-07E5-48AB-A607-CD769568B949}" srcOrd="0" destOrd="0" presId="urn:microsoft.com/office/officeart/2005/8/layout/vList2"/>
    <dgm:cxn modelId="{A2C55D80-36DA-48E4-9601-1303E66CD9B1}" type="presOf" srcId="{772AFBB6-9E6E-483E-9C20-AF3850109531}" destId="{30DB3FC9-C4E3-4746-8996-CE31A63D0E80}" srcOrd="0" destOrd="0" presId="urn:microsoft.com/office/officeart/2005/8/layout/vList2"/>
    <dgm:cxn modelId="{E48D7980-AD9F-4E4F-B523-49D84E27F406}" srcId="{AE98670F-AD0F-45D7-BC67-14F73511E989}" destId="{57F403E5-BDAE-4A44-80CB-1D556DFDF45D}" srcOrd="3" destOrd="0" parTransId="{C6538BB7-245E-46F2-9643-0E265557413B}" sibTransId="{782559F6-3619-434E-989C-F8545BE315EF}"/>
    <dgm:cxn modelId="{9CD35D93-0D05-410D-8527-AD7994805085}" type="presOf" srcId="{B9C9AE53-7518-4C57-8BFE-F0E309FAF59D}" destId="{E67C7B1A-F776-4865-A841-1AC9AFBCB94A}" srcOrd="0" destOrd="0" presId="urn:microsoft.com/office/officeart/2005/8/layout/vList2"/>
    <dgm:cxn modelId="{291844E7-2B01-4968-80B0-0F90CF7D4C97}" srcId="{AE98670F-AD0F-45D7-BC67-14F73511E989}" destId="{B9C9AE53-7518-4C57-8BFE-F0E309FAF59D}" srcOrd="1" destOrd="0" parTransId="{191DBC66-232F-4B98-8B14-EF8F8A86E51B}" sibTransId="{0E292EB5-E3CE-4555-9F93-25D1D15FEDC0}"/>
    <dgm:cxn modelId="{B8F1CC15-28F1-4718-8643-6DEA4B4C1312}" type="presParOf" srcId="{85754064-07E5-48AB-A607-CD769568B949}" destId="{30DB3FC9-C4E3-4746-8996-CE31A63D0E80}" srcOrd="0" destOrd="0" presId="urn:microsoft.com/office/officeart/2005/8/layout/vList2"/>
    <dgm:cxn modelId="{4836CBFF-197C-4B39-AA4C-4612DA2923D5}" type="presParOf" srcId="{85754064-07E5-48AB-A607-CD769568B949}" destId="{164DB842-F3CA-420B-8204-66FD724115E2}" srcOrd="1" destOrd="0" presId="urn:microsoft.com/office/officeart/2005/8/layout/vList2"/>
    <dgm:cxn modelId="{B9FB6997-9761-418E-9536-A0621329D17D}" type="presParOf" srcId="{85754064-07E5-48AB-A607-CD769568B949}" destId="{E67C7B1A-F776-4865-A841-1AC9AFBCB94A}" srcOrd="2" destOrd="0" presId="urn:microsoft.com/office/officeart/2005/8/layout/vList2"/>
    <dgm:cxn modelId="{0E57D151-0487-4457-A458-A7DEEA8F1A38}" type="presParOf" srcId="{85754064-07E5-48AB-A607-CD769568B949}" destId="{74BB56C9-994B-438A-9593-57AC6FBBB42D}" srcOrd="3" destOrd="0" presId="urn:microsoft.com/office/officeart/2005/8/layout/vList2"/>
    <dgm:cxn modelId="{D6F28D06-9835-44FC-8100-9AD218BD3834}" type="presParOf" srcId="{85754064-07E5-48AB-A607-CD769568B949}" destId="{994DD894-4FA3-45A2-BB68-F061DAB72B08}" srcOrd="4" destOrd="0" presId="urn:microsoft.com/office/officeart/2005/8/layout/vList2"/>
    <dgm:cxn modelId="{97B31A14-C974-409E-95E4-A5895FD3CCD2}" type="presParOf" srcId="{85754064-07E5-48AB-A607-CD769568B949}" destId="{7CF9E334-4540-468F-9187-9B6AC241B496}" srcOrd="5" destOrd="0" presId="urn:microsoft.com/office/officeart/2005/8/layout/vList2"/>
    <dgm:cxn modelId="{EF51590C-80FE-429A-997A-4A37BC4950A2}" type="presParOf" srcId="{85754064-07E5-48AB-A607-CD769568B949}" destId="{5796F72E-5CA4-4C2B-B5B4-0AE49FF1E2EC}" srcOrd="6" destOrd="0" presId="urn:microsoft.com/office/officeart/2005/8/layout/vList2"/>
    <dgm:cxn modelId="{07D5F1C0-0761-483A-987F-ABEB0B4628ED}" type="presParOf" srcId="{85754064-07E5-48AB-A607-CD769568B949}" destId="{12F00B30-D7E0-4335-9A80-4D20232C25B1}" srcOrd="7" destOrd="0" presId="urn:microsoft.com/office/officeart/2005/8/layout/vList2"/>
    <dgm:cxn modelId="{740218B8-B308-40F4-B397-8FDD40D08B65}" type="presParOf" srcId="{85754064-07E5-48AB-A607-CD769568B949}" destId="{0969C0CA-3354-4F0D-9F87-69AA13E2C9A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8D3705-93F1-498A-8A90-5988B595A7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4F1F65-5BA2-4D95-A85B-74A17CAE5371}">
      <dgm:prSet/>
      <dgm:spPr/>
      <dgm:t>
        <a:bodyPr/>
        <a:lstStyle/>
        <a:p>
          <a:r>
            <a:rPr lang="de-DE" dirty="0"/>
            <a:t>Übernahme von nicht-pflegerischen Maßnahmen wie Lüften, Schattieren durch (ambulante) Pflege anregen</a:t>
          </a:r>
        </a:p>
      </dgm:t>
    </dgm:pt>
    <dgm:pt modelId="{84084404-7D02-41A9-9F1E-54DD9CC4FC76}" type="parTrans" cxnId="{5AC16254-2699-46AD-BDC7-2D6F7EF2B87D}">
      <dgm:prSet/>
      <dgm:spPr/>
      <dgm:t>
        <a:bodyPr/>
        <a:lstStyle/>
        <a:p>
          <a:endParaRPr lang="de-DE"/>
        </a:p>
      </dgm:t>
    </dgm:pt>
    <dgm:pt modelId="{A0325074-80D6-414D-8EA0-53CC11589A33}" type="sibTrans" cxnId="{5AC16254-2699-46AD-BDC7-2D6F7EF2B87D}">
      <dgm:prSet/>
      <dgm:spPr/>
      <dgm:t>
        <a:bodyPr/>
        <a:lstStyle/>
        <a:p>
          <a:endParaRPr lang="de-DE"/>
        </a:p>
      </dgm:t>
    </dgm:pt>
    <dgm:pt modelId="{99EBC078-A9D8-4D59-BDF1-ABFEEC5D836D}">
      <dgm:prSet/>
      <dgm:spPr/>
      <dgm:t>
        <a:bodyPr/>
        <a:lstStyle/>
        <a:p>
          <a:endParaRPr lang="de-DE" dirty="0"/>
        </a:p>
      </dgm:t>
    </dgm:pt>
    <dgm:pt modelId="{03F35478-B899-45F1-BC14-ACAA0652A27F}" type="parTrans" cxnId="{4B6E2880-BDA5-4EF3-B116-A84E82A61D36}">
      <dgm:prSet/>
      <dgm:spPr/>
      <dgm:t>
        <a:bodyPr/>
        <a:lstStyle/>
        <a:p>
          <a:endParaRPr lang="de-DE"/>
        </a:p>
      </dgm:t>
    </dgm:pt>
    <dgm:pt modelId="{A8195444-49E9-40ED-9230-010113A61B71}" type="sibTrans" cxnId="{4B6E2880-BDA5-4EF3-B116-A84E82A61D36}">
      <dgm:prSet/>
      <dgm:spPr/>
      <dgm:t>
        <a:bodyPr/>
        <a:lstStyle/>
        <a:p>
          <a:endParaRPr lang="de-DE"/>
        </a:p>
      </dgm:t>
    </dgm:pt>
    <dgm:pt modelId="{D782E7BD-C662-4E87-BFED-AF4FB8AAD4F0}">
      <dgm:prSet/>
      <dgm:spPr/>
      <dgm:t>
        <a:bodyPr/>
        <a:lstStyle/>
        <a:p>
          <a:r>
            <a:rPr lang="de-DE"/>
            <a:t>Mobilisierung des informellen Netzwerks zur täglichen Kontaktaufnahme in Hitzewellen </a:t>
          </a:r>
        </a:p>
      </dgm:t>
    </dgm:pt>
    <dgm:pt modelId="{CC926AF3-EC71-4033-BD1C-2CF8250D94DE}" type="parTrans" cxnId="{0CFD0968-EA4E-405C-AB17-05B1D4D03FFC}">
      <dgm:prSet/>
      <dgm:spPr/>
      <dgm:t>
        <a:bodyPr/>
        <a:lstStyle/>
        <a:p>
          <a:endParaRPr lang="de-DE"/>
        </a:p>
      </dgm:t>
    </dgm:pt>
    <dgm:pt modelId="{FCA19442-DF70-406A-879D-DADFF976634D}" type="sibTrans" cxnId="{0CFD0968-EA4E-405C-AB17-05B1D4D03FFC}">
      <dgm:prSet/>
      <dgm:spPr/>
      <dgm:t>
        <a:bodyPr/>
        <a:lstStyle/>
        <a:p>
          <a:endParaRPr lang="de-DE"/>
        </a:p>
      </dgm:t>
    </dgm:pt>
    <dgm:pt modelId="{3DCED327-88F0-4234-B08A-AB7AA2119C38}">
      <dgm:prSet/>
      <dgm:spPr/>
      <dgm:t>
        <a:bodyPr/>
        <a:lstStyle/>
        <a:p>
          <a:endParaRPr lang="de-DE" dirty="0"/>
        </a:p>
      </dgm:t>
    </dgm:pt>
    <dgm:pt modelId="{C65C6CA3-9725-4FDA-9389-56FBA3CE2A41}" type="parTrans" cxnId="{5620E0B6-D9EC-4261-90C0-CBF0C06FC949}">
      <dgm:prSet/>
      <dgm:spPr/>
      <dgm:t>
        <a:bodyPr/>
        <a:lstStyle/>
        <a:p>
          <a:endParaRPr lang="de-DE"/>
        </a:p>
      </dgm:t>
    </dgm:pt>
    <dgm:pt modelId="{C8B4C604-F1BD-4D83-A7B0-87530852D8FD}" type="sibTrans" cxnId="{5620E0B6-D9EC-4261-90C0-CBF0C06FC949}">
      <dgm:prSet/>
      <dgm:spPr/>
      <dgm:t>
        <a:bodyPr/>
        <a:lstStyle/>
        <a:p>
          <a:endParaRPr lang="de-DE"/>
        </a:p>
      </dgm:t>
    </dgm:pt>
    <dgm:pt modelId="{7DCF7907-93BC-41EF-A92F-E08B94DCBFE3}">
      <dgm:prSet/>
      <dgm:spPr/>
      <dgm:t>
        <a:bodyPr/>
        <a:lstStyle/>
        <a:p>
          <a:r>
            <a:rPr lang="de-DE"/>
            <a:t>Zusätzliche proaktive Kontaktmaßnahmen durch Praxispersonal großflächig nur bei Abrechenbarkeit und ggf. zusätzlicher personeller Ausstattung denkbar</a:t>
          </a:r>
        </a:p>
      </dgm:t>
    </dgm:pt>
    <dgm:pt modelId="{675AB5DB-E90A-4BF4-91AB-04A5618DC90A}" type="parTrans" cxnId="{9D7E1C1B-E3FA-41FC-A72B-7AC10EE4AB1D}">
      <dgm:prSet/>
      <dgm:spPr/>
      <dgm:t>
        <a:bodyPr/>
        <a:lstStyle/>
        <a:p>
          <a:endParaRPr lang="de-DE"/>
        </a:p>
      </dgm:t>
    </dgm:pt>
    <dgm:pt modelId="{E530DD8C-2A15-4653-B8D5-0FB8BC45FB67}" type="sibTrans" cxnId="{9D7E1C1B-E3FA-41FC-A72B-7AC10EE4AB1D}">
      <dgm:prSet/>
      <dgm:spPr/>
      <dgm:t>
        <a:bodyPr/>
        <a:lstStyle/>
        <a:p>
          <a:endParaRPr lang="de-DE"/>
        </a:p>
      </dgm:t>
    </dgm:pt>
    <dgm:pt modelId="{7E0DEB81-7446-448A-A919-2F4907F83485}">
      <dgm:prSet/>
      <dgm:spPr/>
      <dgm:t>
        <a:bodyPr/>
        <a:lstStyle/>
        <a:p>
          <a:endParaRPr lang="de-DE" dirty="0"/>
        </a:p>
      </dgm:t>
    </dgm:pt>
    <dgm:pt modelId="{B3AE3155-EB83-4461-A06A-3465DD45D20B}" type="parTrans" cxnId="{3F20C3F3-358A-4793-9284-74A3A40DA8B2}">
      <dgm:prSet/>
      <dgm:spPr/>
      <dgm:t>
        <a:bodyPr/>
        <a:lstStyle/>
        <a:p>
          <a:endParaRPr lang="de-DE"/>
        </a:p>
      </dgm:t>
    </dgm:pt>
    <dgm:pt modelId="{27A6B262-5812-427A-A667-50A3667A2ED6}" type="sibTrans" cxnId="{3F20C3F3-358A-4793-9284-74A3A40DA8B2}">
      <dgm:prSet/>
      <dgm:spPr/>
      <dgm:t>
        <a:bodyPr/>
        <a:lstStyle/>
        <a:p>
          <a:endParaRPr lang="de-DE"/>
        </a:p>
      </dgm:t>
    </dgm:pt>
    <dgm:pt modelId="{060DED22-9964-4925-9C36-E1005AD17E49}">
      <dgm:prSet/>
      <dgm:spPr/>
      <dgm:t>
        <a:bodyPr/>
        <a:lstStyle/>
        <a:p>
          <a:r>
            <a:rPr lang="de-DE" dirty="0"/>
            <a:t>Anlaufstelle für freiwilliges Risikoregister im Rahmen eines zentral organisierten Hitzeaktionsplans</a:t>
          </a:r>
        </a:p>
      </dgm:t>
    </dgm:pt>
    <dgm:pt modelId="{5228E5F1-5F73-4618-B9E5-D3DF961BFE8B}" type="parTrans" cxnId="{CBFB23AA-BD0F-408D-B8B2-298DC522E846}">
      <dgm:prSet/>
      <dgm:spPr/>
      <dgm:t>
        <a:bodyPr/>
        <a:lstStyle/>
        <a:p>
          <a:endParaRPr lang="de-DE"/>
        </a:p>
      </dgm:t>
    </dgm:pt>
    <dgm:pt modelId="{28A22CDE-401C-475D-8951-E3CE7204E22E}" type="sibTrans" cxnId="{CBFB23AA-BD0F-408D-B8B2-298DC522E846}">
      <dgm:prSet/>
      <dgm:spPr/>
      <dgm:t>
        <a:bodyPr/>
        <a:lstStyle/>
        <a:p>
          <a:endParaRPr lang="de-DE"/>
        </a:p>
      </dgm:t>
    </dgm:pt>
    <dgm:pt modelId="{6995EDEA-F793-42BC-8E2C-EEA668D0CDD7}">
      <dgm:prSet/>
      <dgm:spPr/>
      <dgm:t>
        <a:bodyPr/>
        <a:lstStyle/>
        <a:p>
          <a:endParaRPr lang="de-DE" dirty="0"/>
        </a:p>
      </dgm:t>
    </dgm:pt>
    <dgm:pt modelId="{AD63E32E-762D-4F13-BF21-7F386B299681}" type="parTrans" cxnId="{EA65E99E-EBC7-47C6-9554-F781B5564CAC}">
      <dgm:prSet/>
      <dgm:spPr/>
      <dgm:t>
        <a:bodyPr/>
        <a:lstStyle/>
        <a:p>
          <a:endParaRPr lang="de-DE"/>
        </a:p>
      </dgm:t>
    </dgm:pt>
    <dgm:pt modelId="{8A754F8D-08F0-464D-AF74-C57DDFAA361A}" type="sibTrans" cxnId="{EA65E99E-EBC7-47C6-9554-F781B5564CAC}">
      <dgm:prSet/>
      <dgm:spPr/>
      <dgm:t>
        <a:bodyPr/>
        <a:lstStyle/>
        <a:p>
          <a:endParaRPr lang="de-DE"/>
        </a:p>
      </dgm:t>
    </dgm:pt>
    <dgm:pt modelId="{1A3F29F3-DED1-4B1C-991A-946584A73E64}" type="pres">
      <dgm:prSet presAssocID="{878D3705-93F1-498A-8A90-5988B595A7FD}" presName="linear" presStyleCnt="0">
        <dgm:presLayoutVars>
          <dgm:animLvl val="lvl"/>
          <dgm:resizeHandles val="exact"/>
        </dgm:presLayoutVars>
      </dgm:prSet>
      <dgm:spPr/>
    </dgm:pt>
    <dgm:pt modelId="{2A85D87B-4EA6-405B-BE13-B5A77BA91D86}" type="pres">
      <dgm:prSet presAssocID="{864F1F65-5BA2-4D95-A85B-74A17CAE537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197D63A-AB31-48BC-882C-804D144BA61B}" type="pres">
      <dgm:prSet presAssocID="{864F1F65-5BA2-4D95-A85B-74A17CAE5371}" presName="childText" presStyleLbl="revTx" presStyleIdx="0" presStyleCnt="4">
        <dgm:presLayoutVars>
          <dgm:bulletEnabled val="1"/>
        </dgm:presLayoutVars>
      </dgm:prSet>
      <dgm:spPr/>
    </dgm:pt>
    <dgm:pt modelId="{1D06CCB4-1F97-4172-AAE6-89899C5E076A}" type="pres">
      <dgm:prSet presAssocID="{D782E7BD-C662-4E87-BFED-AF4FB8AAD4F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8EF3330-BD9B-4E66-A8BB-60D26AC32A75}" type="pres">
      <dgm:prSet presAssocID="{D782E7BD-C662-4E87-BFED-AF4FB8AAD4F0}" presName="childText" presStyleLbl="revTx" presStyleIdx="1" presStyleCnt="4">
        <dgm:presLayoutVars>
          <dgm:bulletEnabled val="1"/>
        </dgm:presLayoutVars>
      </dgm:prSet>
      <dgm:spPr/>
    </dgm:pt>
    <dgm:pt modelId="{EE2C93C6-06FE-45E8-94AF-1B7F7E9B2A14}" type="pres">
      <dgm:prSet presAssocID="{7DCF7907-93BC-41EF-A92F-E08B94DCBFE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98586AC-D62B-4928-9D6D-92B3F033F2A1}" type="pres">
      <dgm:prSet presAssocID="{7DCF7907-93BC-41EF-A92F-E08B94DCBFE3}" presName="childText" presStyleLbl="revTx" presStyleIdx="2" presStyleCnt="4">
        <dgm:presLayoutVars>
          <dgm:bulletEnabled val="1"/>
        </dgm:presLayoutVars>
      </dgm:prSet>
      <dgm:spPr/>
    </dgm:pt>
    <dgm:pt modelId="{7EB2CF29-9DAB-4CBA-8238-1DC01022FEBC}" type="pres">
      <dgm:prSet presAssocID="{060DED22-9964-4925-9C36-E1005AD17E4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95D1B1B-8681-406C-9020-EB03B40977DB}" type="pres">
      <dgm:prSet presAssocID="{060DED22-9964-4925-9C36-E1005AD17E49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9D7E1C1B-E3FA-41FC-A72B-7AC10EE4AB1D}" srcId="{878D3705-93F1-498A-8A90-5988B595A7FD}" destId="{7DCF7907-93BC-41EF-A92F-E08B94DCBFE3}" srcOrd="2" destOrd="0" parTransId="{675AB5DB-E90A-4BF4-91AB-04A5618DC90A}" sibTransId="{E530DD8C-2A15-4653-B8D5-0FB8BC45FB67}"/>
    <dgm:cxn modelId="{0789671B-29A9-48CF-9A0F-228550F0E674}" type="presOf" srcId="{D782E7BD-C662-4E87-BFED-AF4FB8AAD4F0}" destId="{1D06CCB4-1F97-4172-AAE6-89899C5E076A}" srcOrd="0" destOrd="0" presId="urn:microsoft.com/office/officeart/2005/8/layout/vList2"/>
    <dgm:cxn modelId="{2BBC7020-0A20-4C88-9CD1-19408AE858BF}" type="presOf" srcId="{3DCED327-88F0-4234-B08A-AB7AA2119C38}" destId="{A8EF3330-BD9B-4E66-A8BB-60D26AC32A75}" srcOrd="0" destOrd="0" presId="urn:microsoft.com/office/officeart/2005/8/layout/vList2"/>
    <dgm:cxn modelId="{0CFD0968-EA4E-405C-AB17-05B1D4D03FFC}" srcId="{878D3705-93F1-498A-8A90-5988B595A7FD}" destId="{D782E7BD-C662-4E87-BFED-AF4FB8AAD4F0}" srcOrd="1" destOrd="0" parTransId="{CC926AF3-EC71-4033-BD1C-2CF8250D94DE}" sibTransId="{FCA19442-DF70-406A-879D-DADFF976634D}"/>
    <dgm:cxn modelId="{5AC16254-2699-46AD-BDC7-2D6F7EF2B87D}" srcId="{878D3705-93F1-498A-8A90-5988B595A7FD}" destId="{864F1F65-5BA2-4D95-A85B-74A17CAE5371}" srcOrd="0" destOrd="0" parTransId="{84084404-7D02-41A9-9F1E-54DD9CC4FC76}" sibTransId="{A0325074-80D6-414D-8EA0-53CC11589A33}"/>
    <dgm:cxn modelId="{4B6E2880-BDA5-4EF3-B116-A84E82A61D36}" srcId="{864F1F65-5BA2-4D95-A85B-74A17CAE5371}" destId="{99EBC078-A9D8-4D59-BDF1-ABFEEC5D836D}" srcOrd="0" destOrd="0" parTransId="{03F35478-B899-45F1-BC14-ACAA0652A27F}" sibTransId="{A8195444-49E9-40ED-9230-010113A61B71}"/>
    <dgm:cxn modelId="{EA65E99E-EBC7-47C6-9554-F781B5564CAC}" srcId="{060DED22-9964-4925-9C36-E1005AD17E49}" destId="{6995EDEA-F793-42BC-8E2C-EEA668D0CDD7}" srcOrd="0" destOrd="0" parTransId="{AD63E32E-762D-4F13-BF21-7F386B299681}" sibTransId="{8A754F8D-08F0-464D-AF74-C57DDFAA361A}"/>
    <dgm:cxn modelId="{FFD2A0A1-7DA2-426A-9778-0055A33D1573}" type="presOf" srcId="{99EBC078-A9D8-4D59-BDF1-ABFEEC5D836D}" destId="{B197D63A-AB31-48BC-882C-804D144BA61B}" srcOrd="0" destOrd="0" presId="urn:microsoft.com/office/officeart/2005/8/layout/vList2"/>
    <dgm:cxn modelId="{2303E5A6-D13F-4ABC-9D13-8D6E0388D61C}" type="presOf" srcId="{7E0DEB81-7446-448A-A919-2F4907F83485}" destId="{498586AC-D62B-4928-9D6D-92B3F033F2A1}" srcOrd="0" destOrd="0" presId="urn:microsoft.com/office/officeart/2005/8/layout/vList2"/>
    <dgm:cxn modelId="{CBFB23AA-BD0F-408D-B8B2-298DC522E846}" srcId="{878D3705-93F1-498A-8A90-5988B595A7FD}" destId="{060DED22-9964-4925-9C36-E1005AD17E49}" srcOrd="3" destOrd="0" parTransId="{5228E5F1-5F73-4618-B9E5-D3DF961BFE8B}" sibTransId="{28A22CDE-401C-475D-8951-E3CE7204E22E}"/>
    <dgm:cxn modelId="{072E06B3-0BA5-4D83-A559-DB76D032140D}" type="presOf" srcId="{060DED22-9964-4925-9C36-E1005AD17E49}" destId="{7EB2CF29-9DAB-4CBA-8238-1DC01022FEBC}" srcOrd="0" destOrd="0" presId="urn:microsoft.com/office/officeart/2005/8/layout/vList2"/>
    <dgm:cxn modelId="{5620E0B6-D9EC-4261-90C0-CBF0C06FC949}" srcId="{D782E7BD-C662-4E87-BFED-AF4FB8AAD4F0}" destId="{3DCED327-88F0-4234-B08A-AB7AA2119C38}" srcOrd="0" destOrd="0" parTransId="{C65C6CA3-9725-4FDA-9389-56FBA3CE2A41}" sibTransId="{C8B4C604-F1BD-4D83-A7B0-87530852D8FD}"/>
    <dgm:cxn modelId="{680FEFC0-7A2B-47D5-B14B-AC740651D6E2}" type="presOf" srcId="{878D3705-93F1-498A-8A90-5988B595A7FD}" destId="{1A3F29F3-DED1-4B1C-991A-946584A73E64}" srcOrd="0" destOrd="0" presId="urn:microsoft.com/office/officeart/2005/8/layout/vList2"/>
    <dgm:cxn modelId="{0D5193C4-6A01-4917-B11F-DA5898E5225B}" type="presOf" srcId="{864F1F65-5BA2-4D95-A85B-74A17CAE5371}" destId="{2A85D87B-4EA6-405B-BE13-B5A77BA91D86}" srcOrd="0" destOrd="0" presId="urn:microsoft.com/office/officeart/2005/8/layout/vList2"/>
    <dgm:cxn modelId="{93E239C6-6C91-4327-92ED-FCA7017772B5}" type="presOf" srcId="{7DCF7907-93BC-41EF-A92F-E08B94DCBFE3}" destId="{EE2C93C6-06FE-45E8-94AF-1B7F7E9B2A14}" srcOrd="0" destOrd="0" presId="urn:microsoft.com/office/officeart/2005/8/layout/vList2"/>
    <dgm:cxn modelId="{79A498ED-3937-434A-9787-01B333A1D782}" type="presOf" srcId="{6995EDEA-F793-42BC-8E2C-EEA668D0CDD7}" destId="{295D1B1B-8681-406C-9020-EB03B40977DB}" srcOrd="0" destOrd="0" presId="urn:microsoft.com/office/officeart/2005/8/layout/vList2"/>
    <dgm:cxn modelId="{3F20C3F3-358A-4793-9284-74A3A40DA8B2}" srcId="{7DCF7907-93BC-41EF-A92F-E08B94DCBFE3}" destId="{7E0DEB81-7446-448A-A919-2F4907F83485}" srcOrd="0" destOrd="0" parTransId="{B3AE3155-EB83-4461-A06A-3465DD45D20B}" sibTransId="{27A6B262-5812-427A-A667-50A3667A2ED6}"/>
    <dgm:cxn modelId="{5CE4B3CA-00DC-4D86-A380-A8794F35E393}" type="presParOf" srcId="{1A3F29F3-DED1-4B1C-991A-946584A73E64}" destId="{2A85D87B-4EA6-405B-BE13-B5A77BA91D86}" srcOrd="0" destOrd="0" presId="urn:microsoft.com/office/officeart/2005/8/layout/vList2"/>
    <dgm:cxn modelId="{B554726C-A539-4984-94A1-840F9AAF4561}" type="presParOf" srcId="{1A3F29F3-DED1-4B1C-991A-946584A73E64}" destId="{B197D63A-AB31-48BC-882C-804D144BA61B}" srcOrd="1" destOrd="0" presId="urn:microsoft.com/office/officeart/2005/8/layout/vList2"/>
    <dgm:cxn modelId="{FB169640-B298-45FD-94C4-BCE66477E293}" type="presParOf" srcId="{1A3F29F3-DED1-4B1C-991A-946584A73E64}" destId="{1D06CCB4-1F97-4172-AAE6-89899C5E076A}" srcOrd="2" destOrd="0" presId="urn:microsoft.com/office/officeart/2005/8/layout/vList2"/>
    <dgm:cxn modelId="{1AF90D61-EA0A-49C2-A88A-CE08F5DDADBC}" type="presParOf" srcId="{1A3F29F3-DED1-4B1C-991A-946584A73E64}" destId="{A8EF3330-BD9B-4E66-A8BB-60D26AC32A75}" srcOrd="3" destOrd="0" presId="urn:microsoft.com/office/officeart/2005/8/layout/vList2"/>
    <dgm:cxn modelId="{D9FEBECC-7FF5-4AB9-B1A9-D42693A73534}" type="presParOf" srcId="{1A3F29F3-DED1-4B1C-991A-946584A73E64}" destId="{EE2C93C6-06FE-45E8-94AF-1B7F7E9B2A14}" srcOrd="4" destOrd="0" presId="urn:microsoft.com/office/officeart/2005/8/layout/vList2"/>
    <dgm:cxn modelId="{EFDF5C49-0C32-4A53-B1E2-891D1702FC82}" type="presParOf" srcId="{1A3F29F3-DED1-4B1C-991A-946584A73E64}" destId="{498586AC-D62B-4928-9D6D-92B3F033F2A1}" srcOrd="5" destOrd="0" presId="urn:microsoft.com/office/officeart/2005/8/layout/vList2"/>
    <dgm:cxn modelId="{AD897501-0F92-47F4-9DDC-CE882E8B9B3B}" type="presParOf" srcId="{1A3F29F3-DED1-4B1C-991A-946584A73E64}" destId="{7EB2CF29-9DAB-4CBA-8238-1DC01022FEBC}" srcOrd="6" destOrd="0" presId="urn:microsoft.com/office/officeart/2005/8/layout/vList2"/>
    <dgm:cxn modelId="{BE852163-B11D-4BDF-BAE0-A04CE504A247}" type="presParOf" srcId="{1A3F29F3-DED1-4B1C-991A-946584A73E64}" destId="{295D1B1B-8681-406C-9020-EB03B40977D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E5BF1-3401-494A-AF42-7E9B7CE9F617}">
      <dsp:nvSpPr>
        <dsp:cNvPr id="0" name=""/>
        <dsp:cNvSpPr/>
      </dsp:nvSpPr>
      <dsp:spPr>
        <a:xfrm rot="16200000">
          <a:off x="750821" y="-750821"/>
          <a:ext cx="2268252" cy="3769894"/>
        </a:xfrm>
        <a:prstGeom prst="round1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/>
            <a:t>1. Risiken und Präventionsstrategien kommunizieren</a:t>
          </a:r>
          <a:endParaRPr lang="en-US" sz="2900" kern="1200" dirty="0"/>
        </a:p>
      </dsp:txBody>
      <dsp:txXfrm rot="5400000">
        <a:off x="0" y="0"/>
        <a:ext cx="3769894" cy="1701189"/>
      </dsp:txXfrm>
    </dsp:sp>
    <dsp:sp modelId="{C5219E9E-C7BD-4B53-A40A-282A87D6953A}">
      <dsp:nvSpPr>
        <dsp:cNvPr id="0" name=""/>
        <dsp:cNvSpPr/>
      </dsp:nvSpPr>
      <dsp:spPr>
        <a:xfrm>
          <a:off x="3769894" y="0"/>
          <a:ext cx="3769894" cy="2268252"/>
        </a:xfrm>
        <a:prstGeom prst="round1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/>
            <a:t>2. Praxis-</a:t>
          </a:r>
          <a:r>
            <a:rPr lang="de-DE" sz="2900" kern="1200" baseline="0" dirty="0"/>
            <a:t> und Behandlungsabläufe anpassen</a:t>
          </a:r>
          <a:endParaRPr lang="en-US" sz="2900" kern="1200" dirty="0"/>
        </a:p>
      </dsp:txBody>
      <dsp:txXfrm>
        <a:off x="3769894" y="0"/>
        <a:ext cx="3769894" cy="1701189"/>
      </dsp:txXfrm>
    </dsp:sp>
    <dsp:sp modelId="{6A3C0B06-1D46-4DEB-A3E9-220BC5248C5A}">
      <dsp:nvSpPr>
        <dsp:cNvPr id="0" name=""/>
        <dsp:cNvSpPr/>
      </dsp:nvSpPr>
      <dsp:spPr>
        <a:xfrm rot="10800000">
          <a:off x="0" y="2268252"/>
          <a:ext cx="3769894" cy="2268252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/>
            <a:t>3. Medikamente anpassen</a:t>
          </a:r>
          <a:endParaRPr lang="en-US" sz="2900" kern="1200" dirty="0"/>
        </a:p>
      </dsp:txBody>
      <dsp:txXfrm rot="10800000">
        <a:off x="0" y="2835314"/>
        <a:ext cx="3769894" cy="1701189"/>
      </dsp:txXfrm>
    </dsp:sp>
    <dsp:sp modelId="{FCA8BF66-2E5E-4671-9D61-7B893E07E031}">
      <dsp:nvSpPr>
        <dsp:cNvPr id="0" name=""/>
        <dsp:cNvSpPr/>
      </dsp:nvSpPr>
      <dsp:spPr>
        <a:xfrm rot="5400000">
          <a:off x="4520715" y="1517431"/>
          <a:ext cx="2268252" cy="3769894"/>
        </a:xfrm>
        <a:prstGeom prst="round1Rect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/>
            <a:t>4. Proaktiv mit Risikopatienten Kontakt aufnehmen</a:t>
          </a:r>
          <a:endParaRPr lang="en-US" sz="2900" kern="1200" dirty="0"/>
        </a:p>
      </dsp:txBody>
      <dsp:txXfrm rot="-5400000">
        <a:off x="3769894" y="2835314"/>
        <a:ext cx="3769894" cy="1701189"/>
      </dsp:txXfrm>
    </dsp:sp>
    <dsp:sp modelId="{0529FF51-EE84-47F1-8B60-21A9C8F51D93}">
      <dsp:nvSpPr>
        <dsp:cNvPr id="0" name=""/>
        <dsp:cNvSpPr/>
      </dsp:nvSpPr>
      <dsp:spPr>
        <a:xfrm>
          <a:off x="2638925" y="1701189"/>
          <a:ext cx="2261936" cy="1134126"/>
        </a:xfrm>
        <a:prstGeom prst="roundRect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/>
            <a:t>Hitze</a:t>
          </a:r>
          <a:endParaRPr lang="en-US" sz="2900" kern="1200" dirty="0"/>
        </a:p>
      </dsp:txBody>
      <dsp:txXfrm>
        <a:off x="2694288" y="1756552"/>
        <a:ext cx="2151210" cy="1023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B3FC9-C4E3-4746-8996-CE31A63D0E80}">
      <dsp:nvSpPr>
        <dsp:cNvPr id="0" name=""/>
        <dsp:cNvSpPr/>
      </dsp:nvSpPr>
      <dsp:spPr>
        <a:xfrm>
          <a:off x="0" y="74211"/>
          <a:ext cx="7886700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Sprechzeiten für Risikopatienten früh morgens oder abends anbieten</a:t>
          </a:r>
        </a:p>
      </dsp:txBody>
      <dsp:txXfrm>
        <a:off x="38784" y="112995"/>
        <a:ext cx="7809132" cy="716935"/>
      </dsp:txXfrm>
    </dsp:sp>
    <dsp:sp modelId="{E67C7B1A-F776-4865-A841-1AC9AFBCB94A}">
      <dsp:nvSpPr>
        <dsp:cNvPr id="0" name=""/>
        <dsp:cNvSpPr/>
      </dsp:nvSpPr>
      <dsp:spPr>
        <a:xfrm>
          <a:off x="0" y="926314"/>
          <a:ext cx="7886700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Für ein kühles Raumklima in den Räumen sorgen + Monitoring der Temperatur in Praxisräumen</a:t>
          </a:r>
        </a:p>
      </dsp:txBody>
      <dsp:txXfrm>
        <a:off x="38784" y="965098"/>
        <a:ext cx="7809132" cy="716935"/>
      </dsp:txXfrm>
    </dsp:sp>
    <dsp:sp modelId="{994DD894-4FA3-45A2-BB68-F061DAB72B08}">
      <dsp:nvSpPr>
        <dsp:cNvPr id="0" name=""/>
        <dsp:cNvSpPr/>
      </dsp:nvSpPr>
      <dsp:spPr>
        <a:xfrm>
          <a:off x="0" y="1778417"/>
          <a:ext cx="7886700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Im Wartezimmer/in den Patientenzimmern Getränke anbieten</a:t>
          </a:r>
        </a:p>
      </dsp:txBody>
      <dsp:txXfrm>
        <a:off x="38784" y="1817201"/>
        <a:ext cx="7809132" cy="716935"/>
      </dsp:txXfrm>
    </dsp:sp>
    <dsp:sp modelId="{5796F72E-5CA4-4C2B-B5B4-0AE49FF1E2EC}">
      <dsp:nvSpPr>
        <dsp:cNvPr id="0" name=""/>
        <dsp:cNvSpPr/>
      </dsp:nvSpPr>
      <dsp:spPr>
        <a:xfrm>
          <a:off x="0" y="2630520"/>
          <a:ext cx="7886700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Verzicht auf anstrengende diagnostische oder therapeutische Maßnahmen (z.B. Belastungs-EKG) an einem Tag mit Hitzewarnung </a:t>
          </a:r>
        </a:p>
      </dsp:txBody>
      <dsp:txXfrm>
        <a:off x="38784" y="2669304"/>
        <a:ext cx="7809132" cy="716935"/>
      </dsp:txXfrm>
    </dsp:sp>
    <dsp:sp modelId="{0969C0CA-3354-4F0D-9F87-69AA13E2C9A9}">
      <dsp:nvSpPr>
        <dsp:cNvPr id="0" name=""/>
        <dsp:cNvSpPr/>
      </dsp:nvSpPr>
      <dsp:spPr>
        <a:xfrm>
          <a:off x="0" y="3482623"/>
          <a:ext cx="7886700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Besonderes Augenmerk in der Diagnostik auf Dehydratationszeichen</a:t>
          </a:r>
          <a:r>
            <a:rPr lang="de-DE" sz="2000" b="1" kern="1200"/>
            <a:t> </a:t>
          </a:r>
          <a:r>
            <a:rPr lang="de-DE" sz="2000" kern="1200"/>
            <a:t>(Blutdruck, Körpertemperatur, ggf. Elektrolyte und Nierenwerte)</a:t>
          </a:r>
        </a:p>
      </dsp:txBody>
      <dsp:txXfrm>
        <a:off x="38784" y="3521407"/>
        <a:ext cx="7809132" cy="716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5D87B-4EA6-405B-BE13-B5A77BA91D86}">
      <dsp:nvSpPr>
        <dsp:cNvPr id="0" name=""/>
        <dsp:cNvSpPr/>
      </dsp:nvSpPr>
      <dsp:spPr>
        <a:xfrm>
          <a:off x="0" y="67988"/>
          <a:ext cx="10451805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Übernahme von nicht-pflegerischen Maßnahmen wie Lüften, Schattieren durch (ambulante) Pflege anregen</a:t>
          </a:r>
        </a:p>
      </dsp:txBody>
      <dsp:txXfrm>
        <a:off x="46606" y="114594"/>
        <a:ext cx="10358593" cy="861507"/>
      </dsp:txXfrm>
    </dsp:sp>
    <dsp:sp modelId="{B197D63A-AB31-48BC-882C-804D144BA61B}">
      <dsp:nvSpPr>
        <dsp:cNvPr id="0" name=""/>
        <dsp:cNvSpPr/>
      </dsp:nvSpPr>
      <dsp:spPr>
        <a:xfrm>
          <a:off x="0" y="1022708"/>
          <a:ext cx="10451805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84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e-DE" sz="1900" kern="1200" dirty="0"/>
        </a:p>
      </dsp:txBody>
      <dsp:txXfrm>
        <a:off x="0" y="1022708"/>
        <a:ext cx="10451805" cy="397440"/>
      </dsp:txXfrm>
    </dsp:sp>
    <dsp:sp modelId="{1D06CCB4-1F97-4172-AAE6-89899C5E076A}">
      <dsp:nvSpPr>
        <dsp:cNvPr id="0" name=""/>
        <dsp:cNvSpPr/>
      </dsp:nvSpPr>
      <dsp:spPr>
        <a:xfrm>
          <a:off x="0" y="1420148"/>
          <a:ext cx="10451805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Mobilisierung des informellen Netzwerks zur täglichen Kontaktaufnahme in Hitzewellen </a:t>
          </a:r>
        </a:p>
      </dsp:txBody>
      <dsp:txXfrm>
        <a:off x="46606" y="1466754"/>
        <a:ext cx="10358593" cy="861507"/>
      </dsp:txXfrm>
    </dsp:sp>
    <dsp:sp modelId="{A8EF3330-BD9B-4E66-A8BB-60D26AC32A75}">
      <dsp:nvSpPr>
        <dsp:cNvPr id="0" name=""/>
        <dsp:cNvSpPr/>
      </dsp:nvSpPr>
      <dsp:spPr>
        <a:xfrm>
          <a:off x="0" y="2374868"/>
          <a:ext cx="10451805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84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e-DE" sz="1900" kern="1200" dirty="0"/>
        </a:p>
      </dsp:txBody>
      <dsp:txXfrm>
        <a:off x="0" y="2374868"/>
        <a:ext cx="10451805" cy="397440"/>
      </dsp:txXfrm>
    </dsp:sp>
    <dsp:sp modelId="{EE2C93C6-06FE-45E8-94AF-1B7F7E9B2A14}">
      <dsp:nvSpPr>
        <dsp:cNvPr id="0" name=""/>
        <dsp:cNvSpPr/>
      </dsp:nvSpPr>
      <dsp:spPr>
        <a:xfrm>
          <a:off x="0" y="2772308"/>
          <a:ext cx="10451805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Zusätzliche proaktive Kontaktmaßnahmen durch Praxispersonal großflächig nur bei Abrechenbarkeit und ggf. zusätzlicher personeller Ausstattung denkbar</a:t>
          </a:r>
        </a:p>
      </dsp:txBody>
      <dsp:txXfrm>
        <a:off x="46606" y="2818914"/>
        <a:ext cx="10358593" cy="861507"/>
      </dsp:txXfrm>
    </dsp:sp>
    <dsp:sp modelId="{498586AC-D62B-4928-9D6D-92B3F033F2A1}">
      <dsp:nvSpPr>
        <dsp:cNvPr id="0" name=""/>
        <dsp:cNvSpPr/>
      </dsp:nvSpPr>
      <dsp:spPr>
        <a:xfrm>
          <a:off x="0" y="3727028"/>
          <a:ext cx="10451805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84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e-DE" sz="1900" kern="1200" dirty="0"/>
        </a:p>
      </dsp:txBody>
      <dsp:txXfrm>
        <a:off x="0" y="3727028"/>
        <a:ext cx="10451805" cy="397440"/>
      </dsp:txXfrm>
    </dsp:sp>
    <dsp:sp modelId="{7EB2CF29-9DAB-4CBA-8238-1DC01022FEBC}">
      <dsp:nvSpPr>
        <dsp:cNvPr id="0" name=""/>
        <dsp:cNvSpPr/>
      </dsp:nvSpPr>
      <dsp:spPr>
        <a:xfrm>
          <a:off x="0" y="4124468"/>
          <a:ext cx="10451805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Anlaufstelle für freiwilliges Risikoregister im Rahmen eines zentral organisierten Hitzeaktionsplans</a:t>
          </a:r>
        </a:p>
      </dsp:txBody>
      <dsp:txXfrm>
        <a:off x="46606" y="4171074"/>
        <a:ext cx="10358593" cy="861507"/>
      </dsp:txXfrm>
    </dsp:sp>
    <dsp:sp modelId="{295D1B1B-8681-406C-9020-EB03B40977DB}">
      <dsp:nvSpPr>
        <dsp:cNvPr id="0" name=""/>
        <dsp:cNvSpPr/>
      </dsp:nvSpPr>
      <dsp:spPr>
        <a:xfrm>
          <a:off x="0" y="5079188"/>
          <a:ext cx="10451805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84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e-DE" sz="1900" kern="1200" dirty="0"/>
        </a:p>
      </dsp:txBody>
      <dsp:txXfrm>
        <a:off x="0" y="5079188"/>
        <a:ext cx="10451805" cy="397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1C641-6BFB-476C-AB64-923E7074B1E6}" type="datetime1">
              <a:rPr lang="de-DE" smtClean="0"/>
              <a:t>09.11.2023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62650-E398-422E-87BE-B4A38D023F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8684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98A2C-3625-4DB2-8139-31BBC25421BA}" type="datetime1">
              <a:rPr lang="de-DE" smtClean="0"/>
              <a:t>09.11.2023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4DAF7-B4C8-4E3F-8204-D96FA0D3F0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48395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12447" y="1745571"/>
            <a:ext cx="8062081" cy="989465"/>
          </a:xfr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  <a:latin typeface="Fira Sans Extra Condensed" panose="020B0503050000020004" pitchFamily="34" charset="0"/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E992E4A-940B-464C-B09F-1CFBB5DF5EFA}"/>
              </a:ext>
            </a:extLst>
          </p:cNvPr>
          <p:cNvSpPr txBox="1"/>
          <p:nvPr userDrawn="1"/>
        </p:nvSpPr>
        <p:spPr>
          <a:xfrm>
            <a:off x="412447" y="2834279"/>
            <a:ext cx="3746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Fira Sans Extra Condensed" panose="020B0503050000020004" pitchFamily="34" charset="0"/>
              </a:rPr>
              <a:t>Düren, </a:t>
            </a:r>
            <a:fld id="{1707D1DA-CF53-463C-A029-6C1D2575D853}" type="datetime4">
              <a:rPr lang="de-DE" sz="1600" smtClean="0">
                <a:latin typeface="Fira Sans Extra Condensed" panose="020B0503050000020004" pitchFamily="34" charset="0"/>
              </a:rPr>
              <a:t>9. November 2023</a:t>
            </a:fld>
            <a:endParaRPr lang="de-DE" sz="1600" dirty="0">
              <a:latin typeface="Fira Sans Extra Condensed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77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12447" y="1755321"/>
            <a:ext cx="8053917" cy="1828800"/>
          </a:xfr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  <a:latin typeface="Fira Sans Extra Condensed" panose="020B0503050000020004" pitchFamily="34" charset="0"/>
              </a:defRPr>
            </a:lvl1pPr>
          </a:lstStyle>
          <a:p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3D670D8-FD1E-48E2-A9EF-D3F6C6AFCBB6}"/>
              </a:ext>
            </a:extLst>
          </p:cNvPr>
          <p:cNvSpPr txBox="1"/>
          <p:nvPr userDrawn="1"/>
        </p:nvSpPr>
        <p:spPr>
          <a:xfrm>
            <a:off x="412447" y="3727945"/>
            <a:ext cx="3746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Fira Sans Extra Condensed" panose="020B0503050000020004" pitchFamily="34" charset="0"/>
              </a:rPr>
              <a:t>Düren, </a:t>
            </a:r>
            <a:fld id="{1707D1DA-CF53-463C-A029-6C1D2575D853}" type="datetime4">
              <a:rPr lang="de-DE" sz="1600" smtClean="0">
                <a:latin typeface="Fira Sans Extra Condensed" panose="020B0503050000020004" pitchFamily="34" charset="0"/>
              </a:rPr>
              <a:t>9. November 2023</a:t>
            </a:fld>
            <a:endParaRPr lang="de-DE" sz="1600" dirty="0">
              <a:latin typeface="Fira Sans Extra Condensed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940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_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>
                <a:latin typeface="Fira Sans Extra Condensed" panose="020B0503050000020004" pitchFamily="34" charset="0"/>
              </a:defRPr>
            </a:lvl1pPr>
          </a:lstStyle>
          <a:p>
            <a:fld id="{E41DA811-934B-4B5A-9A2C-1AD682A73D5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itel 7"/>
          <p:cNvSpPr>
            <a:spLocks noGrp="1"/>
          </p:cNvSpPr>
          <p:nvPr>
            <p:ph type="title" hasCustomPrompt="1"/>
          </p:nvPr>
        </p:nvSpPr>
        <p:spPr>
          <a:xfrm>
            <a:off x="412448" y="1745572"/>
            <a:ext cx="8080289" cy="981299"/>
          </a:xfrm>
        </p:spPr>
        <p:txBody>
          <a:bodyPr anchor="b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Fira Sans Extra Condensed" panose="020B0503050000020004" pitchFamily="34" charset="0"/>
              </a:defRPr>
            </a:lvl1pPr>
          </a:lstStyle>
          <a:p>
            <a:r>
              <a:rPr lang="de-DE" dirty="0"/>
              <a:t>Titel der Zwischenfolie</a:t>
            </a:r>
          </a:p>
        </p:txBody>
      </p:sp>
    </p:spTree>
    <p:extLst>
      <p:ext uri="{BB962C8B-B14F-4D97-AF65-F5344CB8AC3E}">
        <p14:creationId xmlns:p14="http://schemas.microsoft.com/office/powerpoint/2010/main" val="1816244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_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>
                <a:latin typeface="Fira Sans Extra Condensed" panose="020B0503050000020004" pitchFamily="34" charset="0"/>
              </a:defRPr>
            </a:lvl1pPr>
          </a:lstStyle>
          <a:p>
            <a:fld id="{E41DA811-934B-4B5A-9A2C-1AD682A73D5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itel 7"/>
          <p:cNvSpPr>
            <a:spLocks noGrp="1"/>
          </p:cNvSpPr>
          <p:nvPr>
            <p:ph type="title" hasCustomPrompt="1"/>
          </p:nvPr>
        </p:nvSpPr>
        <p:spPr>
          <a:xfrm>
            <a:off x="412448" y="1755322"/>
            <a:ext cx="7825316" cy="1845128"/>
          </a:xfrm>
        </p:spPr>
        <p:txBody>
          <a:bodyPr anchor="b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Fira Sans Extra Condensed" panose="020B0503050000020004" pitchFamily="34" charset="0"/>
              </a:defRPr>
            </a:lvl1pPr>
          </a:lstStyle>
          <a:p>
            <a:r>
              <a:rPr lang="de-DE" dirty="0"/>
              <a:t>Titel der Zwischenfolie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278325051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408"/>
            <a:ext cx="12192000" cy="545592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>
                <a:latin typeface="Fira Sans Extra Condensed" panose="020B0503050000020004" pitchFamily="34" charset="0"/>
              </a:defRPr>
            </a:lvl1pPr>
          </a:lstStyle>
          <a:p>
            <a:fld id="{E41DA811-934B-4B5A-9A2C-1AD682A73D5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8041" y="501196"/>
            <a:ext cx="5677959" cy="628196"/>
          </a:xfrm>
        </p:spPr>
        <p:txBody>
          <a:bodyPr>
            <a:noAutofit/>
          </a:bodyPr>
          <a:lstStyle>
            <a:lvl1pPr marL="0" indent="0">
              <a:buNone/>
              <a:defRPr sz="4400" b="1" baseline="0">
                <a:latin typeface="Fira Sans Extra Condensed" panose="020B0503050000020004" pitchFamily="34" charset="0"/>
              </a:defRPr>
            </a:lvl1pPr>
          </a:lstStyle>
          <a:p>
            <a:pPr lvl="0"/>
            <a:r>
              <a:rPr lang="de-DE" dirty="0"/>
              <a:t>Headline der Folie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418041" y="2015065"/>
            <a:ext cx="5677959" cy="424732"/>
          </a:xfrm>
        </p:spPr>
        <p:txBody>
          <a:bodyPr wrap="square">
            <a:spAutoFit/>
          </a:bodyPr>
          <a:lstStyle>
            <a:lvl1pPr marL="0" indent="0">
              <a:buNone/>
              <a:defRPr lang="de-DE" sz="2400" b="0" i="0" u="none" strike="noStrike" baseline="0" smtClean="0">
                <a:latin typeface="Fira Sans Extra Condensed" panose="020B05030500000200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17513" y="2725738"/>
            <a:ext cx="5678487" cy="1346010"/>
          </a:xfrm>
        </p:spPr>
        <p:txBody>
          <a:bodyPr>
            <a:spAutoFit/>
          </a:bodyPr>
          <a:lstStyle>
            <a:lvl1pPr marL="457200" indent="-457200">
              <a:buClr>
                <a:srgbClr val="B4C832"/>
              </a:buClr>
              <a:buFont typeface="Arial" panose="020B0604020202020204" pitchFamily="34" charset="0"/>
              <a:buChar char="•"/>
              <a:defRPr sz="2400" b="1">
                <a:latin typeface="Fira Sans Extra Condensed" panose="020B0503050000020004" pitchFamily="34" charset="0"/>
              </a:defRPr>
            </a:lvl1pPr>
          </a:lstStyle>
          <a:p>
            <a:pPr lvl="0"/>
            <a:r>
              <a:rPr lang="de-DE" dirty="0"/>
              <a:t>Aufzählung</a:t>
            </a:r>
          </a:p>
          <a:p>
            <a:pPr lvl="0"/>
            <a:r>
              <a:rPr lang="de-DE" dirty="0"/>
              <a:t>Aufzählung</a:t>
            </a:r>
          </a:p>
          <a:p>
            <a:pPr lvl="0"/>
            <a:r>
              <a:rPr lang="de-DE" dirty="0"/>
              <a:t>Aufzählung</a:t>
            </a:r>
          </a:p>
        </p:txBody>
      </p:sp>
    </p:spTree>
    <p:extLst>
      <p:ext uri="{BB962C8B-B14F-4D97-AF65-F5344CB8AC3E}">
        <p14:creationId xmlns:p14="http://schemas.microsoft.com/office/powerpoint/2010/main" val="2894686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408"/>
            <a:ext cx="12192000" cy="545592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>
                <a:latin typeface="Fira Sans Extra Condensed" panose="020B0503050000020004" pitchFamily="34" charset="0"/>
              </a:defRPr>
            </a:lvl1pPr>
          </a:lstStyle>
          <a:p>
            <a:fld id="{E41DA811-934B-4B5A-9A2C-1AD682A73D5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8041" y="501196"/>
            <a:ext cx="5677959" cy="628196"/>
          </a:xfrm>
        </p:spPr>
        <p:txBody>
          <a:bodyPr>
            <a:noAutofit/>
          </a:bodyPr>
          <a:lstStyle>
            <a:lvl1pPr marL="0" indent="0">
              <a:buNone/>
              <a:defRPr sz="4400" b="1" baseline="0">
                <a:latin typeface="Fira Sans Extra Condensed" panose="020B0503050000020004" pitchFamily="34" charset="0"/>
              </a:defRPr>
            </a:lvl1pPr>
          </a:lstStyle>
          <a:p>
            <a:pPr lvl="0"/>
            <a:r>
              <a:rPr lang="de-DE" dirty="0"/>
              <a:t>Headline der Folie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418041" y="3673453"/>
            <a:ext cx="5677959" cy="424732"/>
          </a:xfrm>
        </p:spPr>
        <p:txBody>
          <a:bodyPr wrap="square">
            <a:spAutoFit/>
          </a:bodyPr>
          <a:lstStyle>
            <a:lvl1pPr marL="0" indent="0">
              <a:buNone/>
              <a:defRPr lang="de-DE" sz="2400" b="0" i="0" u="none" strike="noStrike" baseline="0" smtClean="0">
                <a:latin typeface="Fira Sans Extra Condensed" panose="020B05030500000200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17513" y="1997605"/>
            <a:ext cx="5678487" cy="1346010"/>
          </a:xfrm>
        </p:spPr>
        <p:txBody>
          <a:bodyPr>
            <a:spAutoFit/>
          </a:bodyPr>
          <a:lstStyle>
            <a:lvl1pPr marL="457200" indent="-457200">
              <a:buClr>
                <a:srgbClr val="B4C832"/>
              </a:buClr>
              <a:buFont typeface="Arial" panose="020B0604020202020204" pitchFamily="34" charset="0"/>
              <a:buChar char="•"/>
              <a:defRPr sz="2400" b="1">
                <a:latin typeface="Fira Sans Extra Condensed" panose="020B0503050000020004" pitchFamily="34" charset="0"/>
              </a:defRPr>
            </a:lvl1pPr>
          </a:lstStyle>
          <a:p>
            <a:pPr lvl="0"/>
            <a:r>
              <a:rPr lang="de-DE" dirty="0"/>
              <a:t>Aufzählung</a:t>
            </a:r>
          </a:p>
          <a:p>
            <a:pPr lvl="0"/>
            <a:r>
              <a:rPr lang="de-DE" dirty="0"/>
              <a:t>Aufzählung</a:t>
            </a:r>
          </a:p>
          <a:p>
            <a:pPr lvl="0"/>
            <a:r>
              <a:rPr lang="de-DE" dirty="0"/>
              <a:t>Aufzählung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6"/>
          </p:nvPr>
        </p:nvSpPr>
        <p:spPr>
          <a:xfrm>
            <a:off x="7848600" y="1997605"/>
            <a:ext cx="3505200" cy="210058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41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408"/>
            <a:ext cx="12192000" cy="545592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>
                <a:latin typeface="Fira Sans Extra Condensed" panose="020B0503050000020004" pitchFamily="34" charset="0"/>
              </a:defRPr>
            </a:lvl1pPr>
          </a:lstStyle>
          <a:p>
            <a:fld id="{E41DA811-934B-4B5A-9A2C-1AD682A73D5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8041" y="501196"/>
            <a:ext cx="4277633" cy="628196"/>
          </a:xfrm>
        </p:spPr>
        <p:txBody>
          <a:bodyPr>
            <a:noAutofit/>
          </a:bodyPr>
          <a:lstStyle>
            <a:lvl1pPr marL="0" indent="0">
              <a:buNone/>
              <a:defRPr sz="4400" b="1" baseline="0">
                <a:latin typeface="Fira Sans Extra Condensed" panose="020B0503050000020004" pitchFamily="34" charset="0"/>
              </a:defRPr>
            </a:lvl1pPr>
          </a:lstStyle>
          <a:p>
            <a:pPr lvl="0"/>
            <a:r>
              <a:rPr lang="de-DE" dirty="0"/>
              <a:t>Headline der Folie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5379507" y="2006072"/>
            <a:ext cx="5677959" cy="424732"/>
          </a:xfrm>
        </p:spPr>
        <p:txBody>
          <a:bodyPr wrap="square">
            <a:spAutoFit/>
          </a:bodyPr>
          <a:lstStyle>
            <a:lvl1pPr marL="0" indent="0">
              <a:buNone/>
              <a:defRPr lang="de-DE" sz="2400" b="0" i="0" u="none" strike="noStrike" baseline="0" smtClean="0">
                <a:latin typeface="Fira Sans Extra Condensed" panose="020B05030500000200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378979" y="2802657"/>
            <a:ext cx="5678487" cy="1346010"/>
          </a:xfrm>
        </p:spPr>
        <p:txBody>
          <a:bodyPr>
            <a:spAutoFit/>
          </a:bodyPr>
          <a:lstStyle>
            <a:lvl1pPr marL="457200" indent="-457200">
              <a:buClr>
                <a:srgbClr val="B4C832"/>
              </a:buClr>
              <a:buFont typeface="Arial" panose="020B0604020202020204" pitchFamily="34" charset="0"/>
              <a:buChar char="•"/>
              <a:defRPr sz="2400" b="1">
                <a:latin typeface="Fira Sans Extra Condensed" panose="020B0503050000020004" pitchFamily="34" charset="0"/>
              </a:defRPr>
            </a:lvl1pPr>
          </a:lstStyle>
          <a:p>
            <a:pPr lvl="0"/>
            <a:r>
              <a:rPr lang="de-DE" dirty="0"/>
              <a:t>Aufzählung</a:t>
            </a:r>
          </a:p>
          <a:p>
            <a:pPr lvl="0"/>
            <a:r>
              <a:rPr lang="de-DE" dirty="0"/>
              <a:t>Aufzählung</a:t>
            </a:r>
          </a:p>
          <a:p>
            <a:pPr lvl="0"/>
            <a:r>
              <a:rPr lang="de-DE" dirty="0"/>
              <a:t>Aufzählung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6"/>
          </p:nvPr>
        </p:nvSpPr>
        <p:spPr>
          <a:xfrm>
            <a:off x="418040" y="2006072"/>
            <a:ext cx="4277634" cy="214259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8023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ira Sans Extra Condensed" panose="020B0503050000020004" pitchFamily="34" charset="0"/>
              </a:defRPr>
            </a:lvl1pPr>
          </a:lstStyle>
          <a:p>
            <a:fld id="{E41DA811-934B-4B5A-9A2C-1AD682A73D5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292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4" r:id="rId4"/>
    <p:sldLayoutId id="2147483651" r:id="rId5"/>
    <p:sldLayoutId id="2147483661" r:id="rId6"/>
    <p:sldLayoutId id="214748366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Fira Sans Extra Condensed" panose="020B050305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ira Sans Extra Condensed" panose="020B05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 Extra Condensed" panose="020B05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ira Sans Extra Condensed" panose="020B05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 Extra Condensed" panose="020B05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 Extra Condensed" panose="020B05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rzteblatt.de/archiv/inhalt?heftid=6317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hyperlink" Target="https://www.stadt-koeln.de/leben-in-koeln/klima-umwelt-tiere/klima/hitzeportal-koeln/kuehle-orte-eine-interaktive-landkarte-von-buergerinnen-fuer-buergerinnen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de/?utm_source=link-attribution&amp;utm_medium=referral&amp;utm_campaign=image&amp;utm_content=2219574" TargetMode="External"/><Relationship Id="rId4" Type="http://schemas.openxmlformats.org/officeDocument/2006/relationships/hyperlink" Target="https://pixabay.com/de/users/silviarita-3142410/?utm_source=link-attribution&amp;utm_medium=referral&amp;utm_campaign=image&amp;utm_content=221957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mholtz-klima.de/planetare-belastungs-grenzen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7B662-8F9A-C04E-73DE-CEB44A704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447" y="1745571"/>
            <a:ext cx="8672830" cy="779515"/>
          </a:xfrm>
        </p:spPr>
        <p:txBody>
          <a:bodyPr/>
          <a:lstStyle/>
          <a:p>
            <a:r>
              <a:rPr lang="de-DE" sz="3600" dirty="0"/>
              <a:t>Einfluss des Klimawandels auf die Gesundheit</a:t>
            </a:r>
          </a:p>
        </p:txBody>
      </p:sp>
    </p:spTree>
    <p:extLst>
      <p:ext uri="{BB962C8B-B14F-4D97-AF65-F5344CB8AC3E}">
        <p14:creationId xmlns:p14="http://schemas.microsoft.com/office/powerpoint/2010/main" val="4117734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7A10E1C-2EC8-3DCC-D257-7554D2114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C247E5D-286A-9D6E-4AA3-B243C2A3B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566" y="0"/>
            <a:ext cx="6249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21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C5801FE-86F1-C4A5-1796-26FEBB42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B472394-03D9-1A3A-A3BE-1CF327502D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041" y="501196"/>
            <a:ext cx="8583346" cy="628196"/>
          </a:xfrm>
        </p:spPr>
        <p:txBody>
          <a:bodyPr/>
          <a:lstStyle/>
          <a:p>
            <a:r>
              <a:rPr lang="de-DE" dirty="0"/>
              <a:t>Vulnerable Bevölkerungsgruppen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B6BF65E-06BD-00FD-0423-0B7FDA93A1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4624" y="1887523"/>
            <a:ext cx="9892557" cy="3498209"/>
          </a:xfrm>
        </p:spPr>
        <p:txBody>
          <a:bodyPr numCol="2" spcCol="360000"/>
          <a:lstStyle/>
          <a:p>
            <a:pPr algn="just"/>
            <a:r>
              <a:rPr lang="de-DE" sz="2400" b="0" i="0" u="none" strike="noStrike" baseline="0" dirty="0">
                <a:latin typeface="ScalaSansPro-Regular"/>
              </a:rPr>
              <a:t>ältere Menschen (insbesondere Alleinlebende), </a:t>
            </a:r>
          </a:p>
          <a:p>
            <a:pPr algn="just"/>
            <a:r>
              <a:rPr lang="de-DE" sz="2400" b="0" i="0" u="none" strike="noStrike" baseline="0" dirty="0">
                <a:latin typeface="ScalaSansPro-Regular"/>
              </a:rPr>
              <a:t>Vorerkrankte (hier vor allem Herz-Kreislauf-Erkrankungen, Atemwegserkrankungen, Nierenerkrankungen, Übergewicht, Diabetes), </a:t>
            </a:r>
          </a:p>
          <a:p>
            <a:pPr algn="just"/>
            <a:r>
              <a:rPr lang="de-DE" sz="2400" b="0" i="0" u="none" strike="noStrike" baseline="0" dirty="0">
                <a:latin typeface="ScalaSansPro-Regular"/>
              </a:rPr>
              <a:t>Schwangere, </a:t>
            </a:r>
          </a:p>
          <a:p>
            <a:pPr algn="just"/>
            <a:r>
              <a:rPr lang="de-DE" sz="2400" b="0" i="0" u="none" strike="noStrike" baseline="0" dirty="0">
                <a:latin typeface="ScalaSansPro-Regular"/>
              </a:rPr>
              <a:t>Säuglinge und Kleinkinder, </a:t>
            </a:r>
          </a:p>
          <a:p>
            <a:pPr algn="just"/>
            <a:r>
              <a:rPr lang="de-DE" sz="2400" b="0" i="0" u="none" strike="noStrike" baseline="0" dirty="0">
                <a:latin typeface="ScalaSansPro-Regular"/>
              </a:rPr>
              <a:t>Menschen, die im Freien schwer arbeiten oder intensiv Sport treiben, </a:t>
            </a:r>
          </a:p>
          <a:p>
            <a:pPr algn="just"/>
            <a:r>
              <a:rPr lang="de-DE" sz="2400" b="0" i="0" u="none" strike="noStrike" baseline="0" dirty="0">
                <a:latin typeface="ScalaSansPro-Regular"/>
              </a:rPr>
              <a:t>Menschen mit körperlichen und geistigen Beeinträchtigungen, </a:t>
            </a:r>
          </a:p>
          <a:p>
            <a:pPr algn="just"/>
            <a:r>
              <a:rPr lang="de-DE" sz="2400" b="0" i="0" u="none" strike="noStrike" baseline="0" dirty="0">
                <a:latin typeface="ScalaSansPro-Regular"/>
              </a:rPr>
              <a:t>sozial </a:t>
            </a:r>
            <a:r>
              <a:rPr lang="de-DE" sz="2400" b="0" i="0" u="none" strike="noStrike" baseline="0" dirty="0" err="1">
                <a:latin typeface="ScalaSansPro-Regular"/>
              </a:rPr>
              <a:t>schlechtergestellte</a:t>
            </a:r>
            <a:r>
              <a:rPr lang="de-DE" sz="2400" b="0" i="0" u="none" strike="noStrike" baseline="0" dirty="0">
                <a:latin typeface="ScalaSansPro-Regular"/>
              </a:rPr>
              <a:t> Personen </a:t>
            </a:r>
          </a:p>
          <a:p>
            <a:pPr algn="just"/>
            <a:r>
              <a:rPr lang="de-DE" sz="2400" b="0" i="0" u="none" strike="noStrike" baseline="0" dirty="0">
                <a:latin typeface="ScalaSansPro-Regular"/>
              </a:rPr>
              <a:t>und Obdachlose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7936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aubild Einwirkung von Hitze und UV-Strahlung auf den Körper">
            <a:extLst>
              <a:ext uri="{FF2B5EF4-FFF2-40B4-BE49-F238E27FC236}">
                <a16:creationId xmlns:a16="http://schemas.microsoft.com/office/drawing/2014/main" id="{4F21BA56-B807-7F1A-6CEF-DFA5C32B7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67" y="961996"/>
            <a:ext cx="9385623" cy="527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A6578E9-6920-EE49-1A89-5401AACAB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B8C42A-3D0D-F8BF-9E6F-546EE014DD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041" y="501196"/>
            <a:ext cx="9724249" cy="628196"/>
          </a:xfrm>
        </p:spPr>
        <p:txBody>
          <a:bodyPr/>
          <a:lstStyle/>
          <a:p>
            <a:r>
              <a:rPr lang="de-DE" dirty="0"/>
              <a:t>Gesundheitliche Folgen von Hitze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3C72632-0A54-9E09-BB03-9910FAFEC5A5}"/>
              </a:ext>
            </a:extLst>
          </p:cNvPr>
          <p:cNvSpPr txBox="1"/>
          <p:nvPr/>
        </p:nvSpPr>
        <p:spPr>
          <a:xfrm>
            <a:off x="2480312" y="6241409"/>
            <a:ext cx="9385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dirty="0">
                <a:effectLst/>
              </a:rPr>
              <a:t>Quelle: Carina Rau, Landesgesundheitsamt Baden-Württemberg, </a:t>
            </a:r>
            <a:br>
              <a:rPr lang="de-DE" sz="1200" b="0" i="0" dirty="0">
                <a:effectLst/>
              </a:rPr>
            </a:br>
            <a:r>
              <a:rPr lang="de-DE" sz="1200" b="0" i="0" dirty="0">
                <a:effectLst/>
              </a:rPr>
              <a:t>https://www.gesundheitsamt-bw.de/lga/de/themen/gesundheit-umwelt/gesundheit-hitze/gesundheitliche-folgen/#:~:text=Hitze%20wirkt%20sich%20in%20vielf%C3%A4ltiger,Fr%C3%BChgeburtsraten%20erh%C3%B6hen%20sich%20bei%20Hitzewellen.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146135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994F838-6D61-3384-6567-6D7E868A2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F8F9344-6E21-DC0F-8DE8-414C5D464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63" y="154926"/>
            <a:ext cx="9826921" cy="608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923783C-0B9D-1CF4-A186-4F59FE47C8AF}"/>
              </a:ext>
            </a:extLst>
          </p:cNvPr>
          <p:cNvSpPr txBox="1"/>
          <p:nvPr/>
        </p:nvSpPr>
        <p:spPr>
          <a:xfrm>
            <a:off x="2480312" y="6241409"/>
            <a:ext cx="9385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i="0" dirty="0" err="1">
                <a:effectLst/>
              </a:rPr>
              <a:t>Leyk</a:t>
            </a:r>
            <a:r>
              <a:rPr lang="de-DE" sz="1200" i="0" dirty="0">
                <a:effectLst/>
              </a:rPr>
              <a:t> et al. (2019). Gesundheitsgefahren und Interventionen bei anstrengungsbedingter Überhitzung. </a:t>
            </a:r>
            <a:r>
              <a:rPr lang="de-DE" sz="1200" i="0" u="none" strike="noStrike" dirty="0" err="1">
                <a:solidFill>
                  <a:srgbClr val="0563C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Dtsch</a:t>
            </a:r>
            <a:r>
              <a:rPr lang="de-DE" sz="1200" i="0" u="none" strike="noStrike" dirty="0">
                <a:solidFill>
                  <a:srgbClr val="0563C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sz="1200" i="0" u="none" strike="noStrike" dirty="0" err="1">
                <a:solidFill>
                  <a:srgbClr val="0563C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Arztebl</a:t>
            </a:r>
            <a:r>
              <a:rPr lang="de-DE" sz="1200" i="0" u="none" strike="noStrike" dirty="0">
                <a:solidFill>
                  <a:srgbClr val="0563C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sz="1200" i="0" u="none" strike="noStrike" dirty="0" err="1">
                <a:solidFill>
                  <a:srgbClr val="0563C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</a:t>
            </a:r>
            <a:r>
              <a:rPr lang="de-DE" sz="1200" i="0" u="none" strike="noStrike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2019; 116: 537-44; DOI: 10.3238/arztebl.2019.0537</a:t>
            </a:r>
            <a:endParaRPr lang="de-DE" sz="120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4455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A3D2AAA-FDCB-9DD7-BC31-B036EDC9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D1CA92-149A-9DB2-CEFC-F09C0B8646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041" y="501196"/>
            <a:ext cx="10935759" cy="628196"/>
          </a:xfrm>
        </p:spPr>
        <p:txBody>
          <a:bodyPr/>
          <a:lstStyle/>
          <a:p>
            <a:r>
              <a:rPr lang="de-DE" dirty="0"/>
              <a:t>Belastung des Gesundheitssystems durch Hitze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40D4760-86B0-9148-CB71-3E7AA91F73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7677FE6-4B76-22F8-7AAC-F1A820C884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7513" y="2725738"/>
            <a:ext cx="7450580" cy="885371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Durch hitzebedingter Anstieg von </a:t>
            </a:r>
            <a:r>
              <a:rPr lang="de-DE" dirty="0" err="1"/>
              <a:t>Patient:innenzahlen</a:t>
            </a:r>
            <a:endParaRPr lang="de-DE" dirty="0"/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Durch </a:t>
            </a:r>
            <a:r>
              <a:rPr lang="de-DE" dirty="0" err="1"/>
              <a:t>hitzebeindgte</a:t>
            </a:r>
            <a:r>
              <a:rPr lang="de-DE" dirty="0"/>
              <a:t> Belastung des Personals</a:t>
            </a:r>
          </a:p>
        </p:txBody>
      </p:sp>
    </p:spTree>
    <p:extLst>
      <p:ext uri="{BB962C8B-B14F-4D97-AF65-F5344CB8AC3E}">
        <p14:creationId xmlns:p14="http://schemas.microsoft.com/office/powerpoint/2010/main" val="1645705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4D45A97-2A8A-DDFE-950E-91AF3125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61B1FB-559D-0DE6-6412-4916580C6C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041" y="501196"/>
            <a:ext cx="8298120" cy="628196"/>
          </a:xfrm>
        </p:spPr>
        <p:txBody>
          <a:bodyPr/>
          <a:lstStyle/>
          <a:p>
            <a:r>
              <a:rPr lang="de-DE" dirty="0"/>
              <a:t>Maßnahmen zum Hitzeschutz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07996E0-CBB5-76EC-82AE-9D7A2CFE6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82680"/>
            <a:ext cx="6495663" cy="223898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43FFF3D-7F6B-2D5E-E466-33C7DE102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52537"/>
            <a:ext cx="5857875" cy="435292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4BA620F-B0C9-2DF1-EEDF-3DFE59997310}"/>
              </a:ext>
            </a:extLst>
          </p:cNvPr>
          <p:cNvSpPr txBox="1"/>
          <p:nvPr/>
        </p:nvSpPr>
        <p:spPr>
          <a:xfrm>
            <a:off x="2128559" y="6356350"/>
            <a:ext cx="9385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dirty="0">
                <a:effectLst/>
              </a:rPr>
              <a:t>Quelle: </a:t>
            </a:r>
            <a:r>
              <a:rPr lang="de-DE" sz="1200" dirty="0"/>
              <a:t>Bund/Länder Ad-hoc Arbeitsgruppe ‚Gesundheitliche Anpassung an die Folgen des Klimawandels (GAK)‘. Handlungsempfehlungen für die Erstellung von Hitzeaktionsplänen zum Schutz der menschlichen Gesundheit (2017).</a:t>
            </a:r>
          </a:p>
        </p:txBody>
      </p:sp>
    </p:spTree>
    <p:extLst>
      <p:ext uri="{BB962C8B-B14F-4D97-AF65-F5344CB8AC3E}">
        <p14:creationId xmlns:p14="http://schemas.microsoft.com/office/powerpoint/2010/main" val="270489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8255E33-2414-D5E7-5F44-72BE3DA2C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DE3F58-17C0-F972-D07D-F586110FD9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041" y="501196"/>
            <a:ext cx="7937394" cy="628196"/>
          </a:xfrm>
        </p:spPr>
        <p:txBody>
          <a:bodyPr/>
          <a:lstStyle/>
          <a:p>
            <a:r>
              <a:rPr lang="de-DE" dirty="0"/>
              <a:t>II Nutzung eines Hitzewarnsystems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FE91A69-04C0-309B-9222-F3A791D540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Empfehlungen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7563574-0213-90B4-5162-34FBABEEE1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7513" y="2725738"/>
            <a:ext cx="5678487" cy="757130"/>
          </a:xfrm>
        </p:spPr>
        <p:txBody>
          <a:bodyPr/>
          <a:lstStyle/>
          <a:p>
            <a:r>
              <a:rPr lang="de-DE" b="0" dirty="0"/>
              <a:t>Hitzewarnsystem des </a:t>
            </a:r>
            <a:br>
              <a:rPr lang="de-DE" b="0" dirty="0"/>
            </a:br>
            <a:r>
              <a:rPr lang="de-DE" b="0" dirty="0"/>
              <a:t>Deutschen Wetterdienst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A351DC7-DE75-6A52-802C-14D480B7C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894" y="1378355"/>
            <a:ext cx="6163854" cy="430907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B5F6372-5B06-2DB8-49FD-63E5425B8621}"/>
              </a:ext>
            </a:extLst>
          </p:cNvPr>
          <p:cNvSpPr txBox="1"/>
          <p:nvPr/>
        </p:nvSpPr>
        <p:spPr>
          <a:xfrm>
            <a:off x="2522842" y="6356350"/>
            <a:ext cx="9385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dirty="0">
                <a:effectLst/>
              </a:rPr>
              <a:t>Quelle: https://www.dwd.de/DE/leistungen/hitzewarnung/hitzewarnung.html , Zugriff: 25.10.2023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463024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8255E33-2414-D5E7-5F44-72BE3DA2C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DE3F58-17C0-F972-D07D-F586110FD9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041" y="501196"/>
            <a:ext cx="7937394" cy="628196"/>
          </a:xfrm>
        </p:spPr>
        <p:txBody>
          <a:bodyPr/>
          <a:lstStyle/>
          <a:p>
            <a:r>
              <a:rPr lang="de-DE" dirty="0"/>
              <a:t>III Information und Kommunikation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FE91A69-04C0-309B-9222-F3A791D540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Empfehlungen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7563574-0213-90B4-5162-34FBABEEE1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7513" y="2725738"/>
            <a:ext cx="4420301" cy="757130"/>
          </a:xfrm>
        </p:spPr>
        <p:txBody>
          <a:bodyPr/>
          <a:lstStyle/>
          <a:p>
            <a:r>
              <a:rPr lang="de-DE" b="0" dirty="0"/>
              <a:t>Zielgruppenspezifische Kommunikation über präventive Verhaltensweisen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AA53F51-B984-262C-828C-6D97DCDA0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960" y="3768809"/>
            <a:ext cx="1950339" cy="27737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5F5589F-4C5E-4E0F-D551-BFCE09283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185" y="1873671"/>
            <a:ext cx="4593292" cy="293970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199F823-D27F-5E6F-0EE3-472C9A902A1F}"/>
              </a:ext>
            </a:extLst>
          </p:cNvPr>
          <p:cNvSpPr txBox="1"/>
          <p:nvPr/>
        </p:nvSpPr>
        <p:spPr>
          <a:xfrm>
            <a:off x="7942041" y="5707915"/>
            <a:ext cx="38616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Quelle: </a:t>
            </a:r>
            <a:r>
              <a:rPr lang="de-DE" sz="1200" dirty="0">
                <a:hlinkClick r:id="rId4"/>
              </a:rPr>
              <a:t>https://www.stadt-koeln.de/leben-in-koeln/klima-umwelt-tiere/klima/hitzeportal-koeln/kuehle-orte-eine-interaktive-landkarte-von-buergerinnen-fuer-buergerinnen</a:t>
            </a:r>
            <a:r>
              <a:rPr lang="de-DE" sz="1200" dirty="0"/>
              <a:t>, Zugriff 25.10.2023</a:t>
            </a:r>
          </a:p>
        </p:txBody>
      </p:sp>
      <p:pic>
        <p:nvPicPr>
          <p:cNvPr id="1026" name="Picture 2" descr="Startseite | Kreis Düren">
            <a:extLst>
              <a:ext uri="{FF2B5EF4-FFF2-40B4-BE49-F238E27FC236}">
                <a16:creationId xmlns:a16="http://schemas.microsoft.com/office/drawing/2014/main" id="{85C8879F-A014-947A-AFB8-78AC53A0A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825" y="1747175"/>
            <a:ext cx="3487503" cy="90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05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8255E33-2414-D5E7-5F44-72BE3DA2C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DE3F58-17C0-F972-D07D-F586110FD9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041" y="501196"/>
            <a:ext cx="10735512" cy="628196"/>
          </a:xfrm>
        </p:spPr>
        <p:txBody>
          <a:bodyPr/>
          <a:lstStyle/>
          <a:p>
            <a:r>
              <a:rPr lang="de-DE" dirty="0"/>
              <a:t>IV Reduzierung von Hitze in Innenräumen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FE91A69-04C0-309B-9222-F3A791D540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Empfehlungen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7563574-0213-90B4-5162-34FBABEEE1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7513" y="2725738"/>
            <a:ext cx="8567096" cy="2664969"/>
          </a:xfrm>
        </p:spPr>
        <p:txBody>
          <a:bodyPr numCol="2"/>
          <a:lstStyle/>
          <a:p>
            <a:r>
              <a:rPr lang="de-DE" b="0" dirty="0"/>
              <a:t>Kurzfristig</a:t>
            </a:r>
          </a:p>
          <a:p>
            <a:pPr lvl="1"/>
            <a:r>
              <a:rPr lang="de-DE" sz="2000" dirty="0"/>
              <a:t>Verdunklung/Verschattung</a:t>
            </a:r>
          </a:p>
          <a:p>
            <a:pPr lvl="1"/>
            <a:r>
              <a:rPr lang="de-DE" sz="2000" b="0" dirty="0"/>
              <a:t>Ventila</a:t>
            </a:r>
            <a:r>
              <a:rPr lang="de-DE" sz="2000" dirty="0"/>
              <a:t>toren</a:t>
            </a:r>
          </a:p>
          <a:p>
            <a:pPr lvl="1"/>
            <a:r>
              <a:rPr lang="de-DE" sz="2000" dirty="0"/>
              <a:t>Lüftungsverhalten anpassen</a:t>
            </a:r>
          </a:p>
          <a:p>
            <a:pPr lvl="1"/>
            <a:r>
              <a:rPr lang="de-DE" sz="2000" b="0" dirty="0"/>
              <a:t>Kühle Räume aufsuchen</a:t>
            </a:r>
          </a:p>
          <a:p>
            <a:pPr lvl="1"/>
            <a:r>
              <a:rPr lang="de-DE" sz="2000" dirty="0"/>
              <a:t>Möglichst keine wärmeabgebenden Geräte nutzen</a:t>
            </a:r>
            <a:endParaRPr lang="de-DE" sz="2000" b="0" dirty="0"/>
          </a:p>
          <a:p>
            <a:r>
              <a:rPr lang="de-DE" b="0" dirty="0"/>
              <a:t>Mittelfristig</a:t>
            </a:r>
          </a:p>
          <a:p>
            <a:pPr lvl="1"/>
            <a:r>
              <a:rPr lang="de-DE" sz="2000" b="0" dirty="0"/>
              <a:t>Wand- und Dachisolierung</a:t>
            </a:r>
          </a:p>
          <a:p>
            <a:pPr lvl="1"/>
            <a:r>
              <a:rPr lang="de-DE" sz="2000" dirty="0"/>
              <a:t>Mikroklimatische Abkühlungseffekte nutzen</a:t>
            </a:r>
          </a:p>
          <a:p>
            <a:pPr lvl="1"/>
            <a:r>
              <a:rPr lang="de-DE" sz="2000" b="0" dirty="0"/>
              <a:t>Technische Kühlverfahren</a:t>
            </a:r>
          </a:p>
        </p:txBody>
      </p:sp>
    </p:spTree>
    <p:extLst>
      <p:ext uri="{BB962C8B-B14F-4D97-AF65-F5344CB8AC3E}">
        <p14:creationId xmlns:p14="http://schemas.microsoft.com/office/powerpoint/2010/main" val="2926031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A34911E-4E14-AC9F-C45F-94C7A9764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7647FF-EF52-1547-20D4-49ED570930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041" y="501196"/>
            <a:ext cx="11773959" cy="628196"/>
          </a:xfrm>
        </p:spPr>
        <p:txBody>
          <a:bodyPr/>
          <a:lstStyle/>
          <a:p>
            <a:r>
              <a:rPr lang="de-DE" dirty="0"/>
              <a:t>Handlungsfelder für medizinische Einrichtungen</a:t>
            </a:r>
          </a:p>
        </p:txBody>
      </p:sp>
      <p:graphicFrame>
        <p:nvGraphicFramePr>
          <p:cNvPr id="8" name="Diagramm 2">
            <a:extLst>
              <a:ext uri="{FF2B5EF4-FFF2-40B4-BE49-F238E27FC236}">
                <a16:creationId xmlns:a16="http://schemas.microsoft.com/office/drawing/2014/main" id="{85554E07-4DCD-1295-D754-FAAE16BCEE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347380"/>
              </p:ext>
            </p:extLst>
          </p:nvPr>
        </p:nvGraphicFramePr>
        <p:xfrm>
          <a:off x="2535126" y="1589642"/>
          <a:ext cx="753978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812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8B56EA0-DD80-E3C3-0B05-F2369EF27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3350EE9-79E2-8B14-4F0F-A4B336122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539" y="1043125"/>
            <a:ext cx="6710707" cy="588930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A5FDE7F-877A-1B69-E8E8-E296954D9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8425"/>
            <a:ext cx="2438400" cy="790575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128FBED-86CB-6093-FE13-425AF34C46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041" y="501196"/>
            <a:ext cx="9066201" cy="628196"/>
          </a:xfrm>
        </p:spPr>
        <p:txBody>
          <a:bodyPr/>
          <a:lstStyle/>
          <a:p>
            <a:r>
              <a:rPr lang="de-DE" dirty="0"/>
              <a:t>Klimawandel und Gesundheit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46ACE77-446F-4113-8A96-433BDD718377}"/>
              </a:ext>
            </a:extLst>
          </p:cNvPr>
          <p:cNvSpPr txBox="1"/>
          <p:nvPr/>
        </p:nvSpPr>
        <p:spPr>
          <a:xfrm>
            <a:off x="9058275" y="5336480"/>
            <a:ext cx="33147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Quelle: </a:t>
            </a:r>
            <a:r>
              <a:rPr lang="en-GB" sz="1200" dirty="0" err="1"/>
              <a:t>Hertig</a:t>
            </a:r>
            <a:r>
              <a:rPr lang="en-GB" sz="1200" dirty="0"/>
              <a:t>, E. &amp; Iris, Hunger &amp; </a:t>
            </a:r>
            <a:r>
              <a:rPr lang="en-GB" sz="1200" dirty="0" err="1"/>
              <a:t>Kaspar</a:t>
            </a:r>
            <a:r>
              <a:rPr lang="en-GB" sz="1200" dirty="0"/>
              <a:t>-Ott, Irena &amp; </a:t>
            </a:r>
            <a:r>
              <a:rPr lang="en-GB" sz="1200" dirty="0" err="1"/>
              <a:t>Matzarakis</a:t>
            </a:r>
            <a:r>
              <a:rPr lang="en-GB" sz="1200" dirty="0"/>
              <a:t>, Andreas &amp; Hildegard, Niemann &amp; Lea, Schulte-</a:t>
            </a:r>
            <a:r>
              <a:rPr lang="en-GB" sz="1200" dirty="0" err="1"/>
              <a:t>Droesch</a:t>
            </a:r>
            <a:r>
              <a:rPr lang="en-GB" sz="1200" dirty="0"/>
              <a:t> &amp; Maike, Voss. (2023). </a:t>
            </a:r>
            <a:r>
              <a:rPr lang="en-GB" sz="1200" dirty="0" err="1"/>
              <a:t>Klimawandel</a:t>
            </a:r>
            <a:r>
              <a:rPr lang="en-GB" sz="1200" dirty="0"/>
              <a:t> und Public Health in Deutschland – Eine </a:t>
            </a:r>
            <a:r>
              <a:rPr lang="en-GB" sz="1200" dirty="0" err="1"/>
              <a:t>Einführung</a:t>
            </a:r>
            <a:r>
              <a:rPr lang="en-GB" sz="1200" dirty="0"/>
              <a:t> in den </a:t>
            </a:r>
            <a:r>
              <a:rPr lang="en-GB" sz="1200" dirty="0" err="1"/>
              <a:t>Sachstandsbericht</a:t>
            </a:r>
            <a:r>
              <a:rPr lang="en-GB" sz="1200" dirty="0"/>
              <a:t> </a:t>
            </a:r>
            <a:r>
              <a:rPr lang="en-GB" sz="1200" dirty="0" err="1"/>
              <a:t>Klimawandel</a:t>
            </a:r>
            <a:r>
              <a:rPr lang="en-GB" sz="1200" dirty="0"/>
              <a:t> und Gesundheit 2023. 8. 1-27. 10.25646/11391. </a:t>
            </a:r>
          </a:p>
        </p:txBody>
      </p:sp>
    </p:spTree>
    <p:extLst>
      <p:ext uri="{BB962C8B-B14F-4D97-AF65-F5344CB8AC3E}">
        <p14:creationId xmlns:p14="http://schemas.microsoft.com/office/powerpoint/2010/main" val="2176980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3DFB70B-0385-7C8F-DC65-8D94552C5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EE3661-81FB-3D33-40F6-605AFA2470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041" y="501196"/>
            <a:ext cx="12031221" cy="628196"/>
          </a:xfrm>
        </p:spPr>
        <p:txBody>
          <a:bodyPr/>
          <a:lstStyle/>
          <a:p>
            <a:r>
              <a:rPr lang="de-DE" dirty="0"/>
              <a:t>1. Risiken und Präventionsstrategien kommunizieren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3FB5871-2FC7-114D-1E4F-F80AF120D4CA}"/>
              </a:ext>
            </a:extLst>
          </p:cNvPr>
          <p:cNvSpPr txBox="1"/>
          <p:nvPr/>
        </p:nvSpPr>
        <p:spPr>
          <a:xfrm>
            <a:off x="7942041" y="5707915"/>
            <a:ext cx="38616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Quelle: </a:t>
            </a:r>
            <a:r>
              <a:rPr lang="de-DE" sz="1200" b="0" dirty="0"/>
              <a:t>A. Herrmann, W. E. Haefeli, U. Lindemann, K. Rapp, P. </a:t>
            </a:r>
            <a:r>
              <a:rPr lang="de-DE" sz="1200" b="0" dirty="0" err="1"/>
              <a:t>Roigk</a:t>
            </a:r>
            <a:r>
              <a:rPr lang="de-DE" sz="1200" b="0" dirty="0"/>
              <a:t>, C. Becker. Epidemiologie und Prävention hitzebedingter Gesundheitsschäden älterer Menschen, Zeitschrift für Gerontologie und Geriatrie 2019; 52: 487-502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D35E211-445B-E538-5335-017C04ADF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962" y="1266737"/>
            <a:ext cx="5637650" cy="4826859"/>
          </a:xfrm>
          <a:prstGeom prst="rect">
            <a:avLst/>
          </a:prstGeom>
        </p:spPr>
      </p:pic>
      <p:pic>
        <p:nvPicPr>
          <p:cNvPr id="1026" name="Picture 2" descr="Eis, Himbeeren, Kiwi, Obst, Essen">
            <a:extLst>
              <a:ext uri="{FF2B5EF4-FFF2-40B4-BE49-F238E27FC236}">
                <a16:creationId xmlns:a16="http://schemas.microsoft.com/office/drawing/2014/main" id="{DEC85A97-51BB-2022-BBA8-96DC2BD8B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743" y="1428224"/>
            <a:ext cx="3157057" cy="236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956DABE-0D2E-BC0E-19E7-4CA015FFBF99}"/>
              </a:ext>
            </a:extLst>
          </p:cNvPr>
          <p:cNvSpPr txBox="1"/>
          <p:nvPr/>
        </p:nvSpPr>
        <p:spPr>
          <a:xfrm>
            <a:off x="8241485" y="3549361"/>
            <a:ext cx="62246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i="0" dirty="0">
                <a:effectLst/>
                <a:latin typeface="Open Sans" panose="020B0606030504020204" pitchFamily="34" charset="0"/>
              </a:rPr>
              <a:t>Bild von </a:t>
            </a:r>
            <a:r>
              <a:rPr lang="de-DE" sz="1100" i="0" dirty="0">
                <a:effectLst/>
                <a:latin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Silvia</a:t>
            </a:r>
            <a:r>
              <a:rPr lang="de-DE" sz="1100" i="0" dirty="0">
                <a:effectLst/>
                <a:latin typeface="Open Sans" panose="020B0606030504020204" pitchFamily="34" charset="0"/>
              </a:rPr>
              <a:t> auf </a:t>
            </a:r>
            <a:r>
              <a:rPr lang="de-DE" sz="1100" i="0" dirty="0" err="1">
                <a:effectLst/>
                <a:latin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943117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E53A43B-123B-E12E-BAA8-BACD90A9C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162F77-5558-168A-9B9A-06882E6B66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041" y="501196"/>
            <a:ext cx="11075754" cy="628196"/>
          </a:xfrm>
        </p:spPr>
        <p:txBody>
          <a:bodyPr/>
          <a:lstStyle/>
          <a:p>
            <a:r>
              <a:rPr lang="de-DE" dirty="0"/>
              <a:t>2. Praxis- und Behandlungsabläufe anpassen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DD4B5B56-B4C7-B8E1-F231-FC189BD3BB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897765"/>
              </p:ext>
            </p:extLst>
          </p:nvPr>
        </p:nvGraphicFramePr>
        <p:xfrm>
          <a:off x="1011422" y="145348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6566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4D3D35-4DBD-FA1B-8504-7B8F2106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BBEDFC-0D15-1AB3-5140-7679EBB1D9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6D20FA0-F5AD-0FBE-3571-158BAA0D09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BB4997-65A7-22B3-6D5E-A6C27F77DF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513" y="400123"/>
            <a:ext cx="12915187" cy="628196"/>
          </a:xfrm>
        </p:spPr>
        <p:txBody>
          <a:bodyPr/>
          <a:lstStyle/>
          <a:p>
            <a:r>
              <a:rPr lang="de-DE" dirty="0"/>
              <a:t>3. Einflussmöglichkeiten von Hitze auf Arzneimittel-</a:t>
            </a:r>
            <a:br>
              <a:rPr lang="de-DE" dirty="0"/>
            </a:br>
            <a:r>
              <a:rPr lang="de-DE" dirty="0" err="1"/>
              <a:t>therapie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6725A08-95A7-5AB8-E476-37988256B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846" y="911225"/>
            <a:ext cx="7143750" cy="581025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EB46B91-5953-3ECB-353C-E14CC30DB8EA}"/>
              </a:ext>
            </a:extLst>
          </p:cNvPr>
          <p:cNvSpPr txBox="1"/>
          <p:nvPr/>
        </p:nvSpPr>
        <p:spPr>
          <a:xfrm>
            <a:off x="9575596" y="4910961"/>
            <a:ext cx="2743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Quelle: </a:t>
            </a:r>
            <a:r>
              <a:rPr lang="de-DE" sz="1200" b="0" dirty="0"/>
              <a:t>A. Herrmann, W. E. Haefeli, U. Lindemann, K. Rapp, P. </a:t>
            </a:r>
            <a:r>
              <a:rPr lang="de-DE" sz="1200" b="0" dirty="0" err="1"/>
              <a:t>Roigk</a:t>
            </a:r>
            <a:r>
              <a:rPr lang="de-DE" sz="1200" b="0" dirty="0"/>
              <a:t>, C. Becker. Epidemiologie und Prävention hitzebedingter Gesundheitsschäden älterer Menschen, Zeitschrift für Gerontologie und Geriatrie 2019; 52: 487-502</a:t>
            </a:r>
          </a:p>
        </p:txBody>
      </p:sp>
    </p:spTree>
    <p:extLst>
      <p:ext uri="{BB962C8B-B14F-4D97-AF65-F5344CB8AC3E}">
        <p14:creationId xmlns:p14="http://schemas.microsoft.com/office/powerpoint/2010/main" val="1593073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B488E95-4A33-38D1-348C-861C0640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BE97D7-CF3C-06C6-29BC-D7AAF3B04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041" y="501196"/>
            <a:ext cx="11575485" cy="628196"/>
          </a:xfrm>
        </p:spPr>
        <p:txBody>
          <a:bodyPr/>
          <a:lstStyle/>
          <a:p>
            <a:r>
              <a:rPr lang="de-DE" dirty="0"/>
              <a:t>Anpassung der Arzneimitteltherapie in Hitzewellen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6B30C16-D659-F651-7A1A-48DDF945BB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7513" y="1924493"/>
            <a:ext cx="11416524" cy="3596882"/>
          </a:xfrm>
        </p:spPr>
        <p:txBody>
          <a:bodyPr/>
          <a:lstStyle/>
          <a:p>
            <a:r>
              <a:rPr lang="de-DE" b="0" dirty="0"/>
              <a:t>Risikopatienten sollten während Hitzewellen bezüglich ihrer Medikation besonders sorgsam überwacht werden</a:t>
            </a:r>
          </a:p>
          <a:p>
            <a:r>
              <a:rPr lang="de-DE" b="0" dirty="0"/>
              <a:t>Ziele: Ausscheidungsstörungen erkennen und kritische Arzneimittel ggf. rechtzeitig absetzen, pausieren oder in der Dosis reduzieren</a:t>
            </a:r>
          </a:p>
          <a:p>
            <a:r>
              <a:rPr lang="de-DE" b="0" dirty="0"/>
              <a:t>Besonders kritische Substanzklassen sind</a:t>
            </a:r>
          </a:p>
          <a:p>
            <a:pPr lvl="1"/>
            <a:r>
              <a:rPr lang="de-DE" dirty="0"/>
              <a:t>Diuretika</a:t>
            </a:r>
          </a:p>
          <a:p>
            <a:pPr lvl="1"/>
            <a:r>
              <a:rPr lang="de-DE" dirty="0"/>
              <a:t>Anticholinerge Stoffe</a:t>
            </a:r>
          </a:p>
          <a:p>
            <a:pPr lvl="1"/>
            <a:r>
              <a:rPr lang="de-DE" dirty="0"/>
              <a:t>Sedativa</a:t>
            </a:r>
          </a:p>
          <a:p>
            <a:pPr lvl="1"/>
            <a:r>
              <a:rPr lang="de-DE" dirty="0"/>
              <a:t>Opioide</a:t>
            </a:r>
          </a:p>
        </p:txBody>
      </p:sp>
    </p:spTree>
    <p:extLst>
      <p:ext uri="{BB962C8B-B14F-4D97-AF65-F5344CB8AC3E}">
        <p14:creationId xmlns:p14="http://schemas.microsoft.com/office/powerpoint/2010/main" val="3096224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1BE9183-B20C-0DED-4BA8-65EBCDFB1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B020F2-C8FD-6852-CD40-ABA64C0B36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E503FCF-F865-A3D4-7507-0FC3574F61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FC4275F-B4A3-D434-6A80-6D761BB1CC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88B324-1288-2532-46B5-72BFC1BD1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209550"/>
            <a:ext cx="9115425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3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5DCD724-9AF3-F18A-7A4D-D8950D1EA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044A2D-E411-C493-2D05-571AD7FAE9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041" y="501196"/>
            <a:ext cx="11968889" cy="628196"/>
          </a:xfrm>
        </p:spPr>
        <p:txBody>
          <a:bodyPr/>
          <a:lstStyle/>
          <a:p>
            <a:r>
              <a:rPr lang="de-DE" dirty="0"/>
              <a:t>4. Proaktiv Kontakt mit </a:t>
            </a:r>
            <a:r>
              <a:rPr lang="de-DE" dirty="0" err="1"/>
              <a:t>Risikopatient:innen</a:t>
            </a:r>
            <a:r>
              <a:rPr lang="de-DE" dirty="0"/>
              <a:t> aufnehmen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274D5B02-FAB1-F9A2-1327-231AA0ADC2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374136"/>
              </p:ext>
            </p:extLst>
          </p:nvPr>
        </p:nvGraphicFramePr>
        <p:xfrm>
          <a:off x="1176582" y="1129392"/>
          <a:ext cx="10451805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347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C6D11AD-54A3-1BF5-8095-DC5155950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217FDC-38A2-C352-9074-1D6F5A4CB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Fazit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874689B-3C46-E5B3-6815-632D8698D0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7513" y="1786270"/>
            <a:ext cx="11193240" cy="3911840"/>
          </a:xfrm>
        </p:spPr>
        <p:txBody>
          <a:bodyPr/>
          <a:lstStyle/>
          <a:p>
            <a:r>
              <a:rPr lang="de-DE" sz="2800" b="0" dirty="0"/>
              <a:t>Hitzeereignisse führen zu einer </a:t>
            </a:r>
            <a:r>
              <a:rPr lang="de-DE" sz="2800" dirty="0"/>
              <a:t>erhöhten Mortalität und Morbidität</a:t>
            </a:r>
            <a:r>
              <a:rPr lang="de-DE" sz="2800" b="0" dirty="0"/>
              <a:t> in Deutschland.</a:t>
            </a:r>
          </a:p>
          <a:p>
            <a:r>
              <a:rPr lang="de-DE" sz="2800" b="0" dirty="0"/>
              <a:t>Deutschlandweit werden derzeit Hitzeschutzmaßnahmen eingeführt, um die gesundheitlichen Auswirkungen, insbesondere auf </a:t>
            </a:r>
            <a:r>
              <a:rPr lang="de-DE" sz="2800" dirty="0"/>
              <a:t>vulnerable Gruppen, </a:t>
            </a:r>
            <a:r>
              <a:rPr lang="de-DE" sz="2800" b="0" dirty="0"/>
              <a:t>zu reduzieren.</a:t>
            </a:r>
          </a:p>
          <a:p>
            <a:pPr lvl="0"/>
            <a:r>
              <a:rPr lang="de-DE" sz="2800" dirty="0"/>
              <a:t>Medizinische Einrichtungen </a:t>
            </a:r>
            <a:r>
              <a:rPr lang="de-DE" sz="2800" b="0" dirty="0"/>
              <a:t>können durch Information, Optimierung von Praxisabläufen, Prüfung von Medikamenten und Koordinierung von Helfern </a:t>
            </a:r>
            <a:r>
              <a:rPr lang="de-DE" sz="2800" dirty="0"/>
              <a:t>zum Schutz der Menschen vor hitzebedingten Gesundheitsschäden </a:t>
            </a:r>
            <a:r>
              <a:rPr lang="de-DE" sz="2800" b="0" dirty="0"/>
              <a:t>beitragen.</a:t>
            </a:r>
          </a:p>
          <a:p>
            <a:pPr marL="0" indent="0">
              <a:buNone/>
            </a:pP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273200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8255E33-2414-D5E7-5F44-72BE3DA2C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DE3F58-17C0-F972-D07D-F586110FD9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041" y="501196"/>
            <a:ext cx="7937394" cy="628196"/>
          </a:xfrm>
        </p:spPr>
        <p:txBody>
          <a:bodyPr/>
          <a:lstStyle/>
          <a:p>
            <a:r>
              <a:rPr lang="de-DE" dirty="0"/>
              <a:t>Weiterführende Informationen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7563574-0213-90B4-5162-34FBABEEE1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7513" y="1711354"/>
            <a:ext cx="8567096" cy="3520964"/>
          </a:xfrm>
        </p:spPr>
        <p:txBody>
          <a:bodyPr/>
          <a:lstStyle/>
          <a:p>
            <a:r>
              <a:rPr lang="de-DE" b="0" dirty="0"/>
              <a:t>Hitzeservice.de</a:t>
            </a:r>
          </a:p>
          <a:p>
            <a:r>
              <a:rPr lang="de-DE" b="0" dirty="0"/>
              <a:t>Sachstandsberichte des Robert Koch Institutes</a:t>
            </a:r>
          </a:p>
          <a:p>
            <a:r>
              <a:rPr lang="de-DE" b="0" dirty="0"/>
              <a:t>Klima-Mensch-Gesundheit.de</a:t>
            </a:r>
          </a:p>
          <a:p>
            <a:r>
              <a:rPr lang="de-DE" b="0" dirty="0"/>
              <a:t>KLUG - Deutsche Allianz Klimawandel und Gesundheit</a:t>
            </a:r>
          </a:p>
          <a:p>
            <a:pPr marL="0" indent="0">
              <a:buNone/>
            </a:pPr>
            <a:endParaRPr lang="de-DE" b="0" dirty="0"/>
          </a:p>
          <a:p>
            <a:pPr marL="0" indent="0">
              <a:buNone/>
            </a:pPr>
            <a:r>
              <a:rPr lang="de-DE" sz="1800" b="0" dirty="0"/>
              <a:t>Vielen Dank für die Bereitstellung von Fortbildungsfolien von</a:t>
            </a:r>
          </a:p>
          <a:p>
            <a:pPr marL="0" indent="0">
              <a:buNone/>
            </a:pPr>
            <a:r>
              <a:rPr lang="de-DE" sz="1800" b="0" dirty="0"/>
              <a:t>A. Herrmann, W. E. Haefeli, U. Lindemann, K. Rapp, P. </a:t>
            </a:r>
            <a:r>
              <a:rPr lang="de-DE" sz="1800" b="0" dirty="0" err="1"/>
              <a:t>Roigk</a:t>
            </a:r>
            <a:r>
              <a:rPr lang="de-DE" sz="1800" b="0" dirty="0"/>
              <a:t>, C. Becker. Epidemiologie und Prävention hitzebedingter Gesundheitsschäden älterer Menschen, Zeitschrift für Gerontologie und Geriatrie 2019; 52: 487-502</a:t>
            </a:r>
          </a:p>
        </p:txBody>
      </p:sp>
    </p:spTree>
    <p:extLst>
      <p:ext uri="{BB962C8B-B14F-4D97-AF65-F5344CB8AC3E}">
        <p14:creationId xmlns:p14="http://schemas.microsoft.com/office/powerpoint/2010/main" val="350818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8498773-1C50-4EB1-98AA-2067FB166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59" y="1619737"/>
            <a:ext cx="8080289" cy="981299"/>
          </a:xfrm>
        </p:spPr>
        <p:txBody>
          <a:bodyPr>
            <a:noAutofit/>
          </a:bodyPr>
          <a:lstStyle/>
          <a:p>
            <a:pPr algn="ctr"/>
            <a:r>
              <a:rPr lang="de-DE" sz="4400" dirty="0"/>
              <a:t>Vielen Dank für die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3688314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lanetare Grenzen: Neun Leitplanken für die Zukunft |  Helmholtz-Klima-Initiative">
            <a:extLst>
              <a:ext uri="{FF2B5EF4-FFF2-40B4-BE49-F238E27FC236}">
                <a16:creationId xmlns:a16="http://schemas.microsoft.com/office/drawing/2014/main" id="{2E39F8F2-A94C-CB26-D7D3-CCD80FDE2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044332"/>
            <a:ext cx="5677959" cy="598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0068A6F-D3D1-E0EB-0FF0-9A1979D77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4E1C74-D444-CFF1-5E9C-8914A860B9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041" y="501196"/>
            <a:ext cx="10629187" cy="628196"/>
          </a:xfrm>
        </p:spPr>
        <p:txBody>
          <a:bodyPr/>
          <a:lstStyle/>
          <a:p>
            <a:r>
              <a:rPr lang="de-DE" dirty="0"/>
              <a:t>Weitere Umweltveränderungen mit Auswirkung auf die Gesundheit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344EA6E-A5ED-43DC-ACB4-275309BFDF1B}"/>
              </a:ext>
            </a:extLst>
          </p:cNvPr>
          <p:cNvSpPr txBox="1"/>
          <p:nvPr/>
        </p:nvSpPr>
        <p:spPr>
          <a:xfrm>
            <a:off x="9259360" y="6075144"/>
            <a:ext cx="3314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Quelle: </a:t>
            </a:r>
            <a:r>
              <a:rPr lang="en-GB" sz="1200" dirty="0">
                <a:hlinkClick r:id="rId3"/>
              </a:rPr>
              <a:t>https://www.helmholtz-klima.de/planetare-belastungs-grenzen</a:t>
            </a:r>
            <a:r>
              <a:rPr lang="en-GB" sz="1200" dirty="0"/>
              <a:t>, </a:t>
            </a:r>
            <a:r>
              <a:rPr lang="en-GB" sz="1200" dirty="0" err="1"/>
              <a:t>Zugriff</a:t>
            </a:r>
            <a:r>
              <a:rPr lang="en-GB" sz="1200" dirty="0"/>
              <a:t> 1.11.2023</a:t>
            </a:r>
          </a:p>
        </p:txBody>
      </p:sp>
    </p:spTree>
    <p:extLst>
      <p:ext uri="{BB962C8B-B14F-4D97-AF65-F5344CB8AC3E}">
        <p14:creationId xmlns:p14="http://schemas.microsoft.com/office/powerpoint/2010/main" val="2243668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7B662-8F9A-C04E-73DE-CEB44A704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447" y="1627465"/>
            <a:ext cx="8062081" cy="964733"/>
          </a:xfrm>
        </p:spPr>
        <p:txBody>
          <a:bodyPr/>
          <a:lstStyle/>
          <a:p>
            <a:pPr algn="ctr"/>
            <a:r>
              <a:rPr lang="de-DE" sz="4400" dirty="0"/>
              <a:t>Hitzebedingte Gesundheitsschäden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9772FF3-9B9E-92A4-23CB-F606E1632074}"/>
              </a:ext>
            </a:extLst>
          </p:cNvPr>
          <p:cNvSpPr txBox="1"/>
          <p:nvPr/>
        </p:nvSpPr>
        <p:spPr>
          <a:xfrm>
            <a:off x="0" y="2728444"/>
            <a:ext cx="5495544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dirty="0"/>
              <a:t>Arbeitskreis Infektiologie im Kreis Düren</a:t>
            </a:r>
          </a:p>
          <a:p>
            <a:r>
              <a:rPr lang="de-DE" sz="2000" dirty="0"/>
              <a:t>08. November 2023</a:t>
            </a:r>
          </a:p>
          <a:p>
            <a:r>
              <a:rPr lang="de-DE" sz="2000" dirty="0"/>
              <a:t>Dr.med. Karin Geffert, </a:t>
            </a:r>
            <a:r>
              <a:rPr lang="de-DE" sz="2000" dirty="0" err="1"/>
              <a:t>MSc</a:t>
            </a:r>
            <a:r>
              <a:rPr lang="de-DE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8781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BCA37B-1806-42A1-9F38-F3FAB41F73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8322CBD-1D24-459A-9389-E81CA992C2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6285" y="2006073"/>
            <a:ext cx="5678487" cy="2267287"/>
          </a:xfrm>
        </p:spPr>
        <p:txBody>
          <a:bodyPr/>
          <a:lstStyle/>
          <a:p>
            <a:r>
              <a:rPr lang="de-DE" dirty="0"/>
              <a:t>Hitze/Hitzewellen in Deutschland</a:t>
            </a:r>
          </a:p>
          <a:p>
            <a:r>
              <a:rPr lang="de-DE" dirty="0"/>
              <a:t>Mortalität und Morbidität</a:t>
            </a:r>
          </a:p>
          <a:p>
            <a:r>
              <a:rPr lang="de-DE" dirty="0"/>
              <a:t>Vulnerable Gruppen</a:t>
            </a:r>
          </a:p>
          <a:p>
            <a:r>
              <a:rPr lang="de-DE" dirty="0"/>
              <a:t>Maßnahmen zum Hitzeschutz</a:t>
            </a:r>
          </a:p>
          <a:p>
            <a:endParaRPr lang="de-DE" dirty="0"/>
          </a:p>
        </p:txBody>
      </p:sp>
      <p:pic>
        <p:nvPicPr>
          <p:cNvPr id="7" name="Bildplatzhalter 6" descr="Ein Bild, das Himmel, Thermometer, Text, draußen enthält.&#10;&#10;Automatisch generierte Beschreibung">
            <a:extLst>
              <a:ext uri="{FF2B5EF4-FFF2-40B4-BE49-F238E27FC236}">
                <a16:creationId xmlns:a16="http://schemas.microsoft.com/office/drawing/2014/main" id="{1FA6EE05-058A-1DD1-DD9E-F79C944FDF1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1" b="6091"/>
          <a:stretch>
            <a:fillRect/>
          </a:stretch>
        </p:blipFill>
        <p:spPr/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BB289DD-A5B5-FA77-4091-1BD37190836D}"/>
              </a:ext>
            </a:extLst>
          </p:cNvPr>
          <p:cNvSpPr txBox="1"/>
          <p:nvPr/>
        </p:nvSpPr>
        <p:spPr>
          <a:xfrm>
            <a:off x="418040" y="3840890"/>
            <a:ext cx="3289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©Jenny Sturm - Stock.adobe.com</a:t>
            </a:r>
          </a:p>
        </p:txBody>
      </p:sp>
    </p:spTree>
    <p:extLst>
      <p:ext uri="{BB962C8B-B14F-4D97-AF65-F5344CB8AC3E}">
        <p14:creationId xmlns:p14="http://schemas.microsoft.com/office/powerpoint/2010/main" val="2198402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8B56EA0-DD80-E3C3-0B05-F2369EF27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3350EE9-79E2-8B14-4F0F-A4B336122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744" y="0"/>
            <a:ext cx="7814511" cy="6858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A5FDE7F-877A-1B69-E8E8-E296954D9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8425"/>
            <a:ext cx="2438400" cy="790575"/>
          </a:xfrm>
          <a:prstGeom prst="rect">
            <a:avLst/>
          </a:prstGeom>
        </p:spPr>
      </p:pic>
      <p:sp>
        <p:nvSpPr>
          <p:cNvPr id="3" name="Rahmen 2">
            <a:extLst>
              <a:ext uri="{FF2B5EF4-FFF2-40B4-BE49-F238E27FC236}">
                <a16:creationId xmlns:a16="http://schemas.microsoft.com/office/drawing/2014/main" id="{80F82572-2C04-5FE1-4599-9FBB18F8A81D}"/>
              </a:ext>
            </a:extLst>
          </p:cNvPr>
          <p:cNvSpPr/>
          <p:nvPr/>
        </p:nvSpPr>
        <p:spPr>
          <a:xfrm>
            <a:off x="2642533" y="897622"/>
            <a:ext cx="1677798" cy="2382473"/>
          </a:xfrm>
          <a:prstGeom prst="frame">
            <a:avLst>
              <a:gd name="adj1" fmla="val 34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6F43A25-1C2C-48E3-8A2D-A5899800EA2D}"/>
              </a:ext>
            </a:extLst>
          </p:cNvPr>
          <p:cNvSpPr txBox="1"/>
          <p:nvPr/>
        </p:nvSpPr>
        <p:spPr>
          <a:xfrm>
            <a:off x="9744075" y="4717911"/>
            <a:ext cx="24479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Quelle: </a:t>
            </a:r>
            <a:r>
              <a:rPr lang="en-GB" sz="1200" dirty="0" err="1"/>
              <a:t>Hertig</a:t>
            </a:r>
            <a:r>
              <a:rPr lang="en-GB" sz="1200" dirty="0"/>
              <a:t>, E. &amp; Iris, Hunger &amp; </a:t>
            </a:r>
            <a:r>
              <a:rPr lang="en-GB" sz="1200" dirty="0" err="1"/>
              <a:t>Kaspar</a:t>
            </a:r>
            <a:r>
              <a:rPr lang="en-GB" sz="1200" dirty="0"/>
              <a:t>-Ott, Irena &amp; </a:t>
            </a:r>
            <a:r>
              <a:rPr lang="en-GB" sz="1200" dirty="0" err="1"/>
              <a:t>Matzarakis</a:t>
            </a:r>
            <a:r>
              <a:rPr lang="en-GB" sz="1200" dirty="0"/>
              <a:t>, Andreas &amp; Hildegard, Niemann &amp; Lea, Schulte-</a:t>
            </a:r>
            <a:r>
              <a:rPr lang="en-GB" sz="1200" dirty="0" err="1"/>
              <a:t>Droesch</a:t>
            </a:r>
            <a:r>
              <a:rPr lang="en-GB" sz="1200" dirty="0"/>
              <a:t> &amp; Maike, Voss. (2023). </a:t>
            </a:r>
            <a:r>
              <a:rPr lang="en-GB" sz="1200" dirty="0" err="1"/>
              <a:t>Klimawandel</a:t>
            </a:r>
            <a:r>
              <a:rPr lang="en-GB" sz="1200" dirty="0"/>
              <a:t> und Public Health in Deutschland – Eine </a:t>
            </a:r>
            <a:r>
              <a:rPr lang="en-GB" sz="1200" dirty="0" err="1"/>
              <a:t>Einführung</a:t>
            </a:r>
            <a:r>
              <a:rPr lang="en-GB" sz="1200" dirty="0"/>
              <a:t> in den </a:t>
            </a:r>
            <a:r>
              <a:rPr lang="en-GB" sz="1200" dirty="0" err="1"/>
              <a:t>Sachstandsbericht</a:t>
            </a:r>
            <a:r>
              <a:rPr lang="en-GB" sz="1200" dirty="0"/>
              <a:t> </a:t>
            </a:r>
            <a:r>
              <a:rPr lang="en-GB" sz="1200" dirty="0" err="1"/>
              <a:t>Klimawandel</a:t>
            </a:r>
            <a:r>
              <a:rPr lang="en-GB" sz="1200" dirty="0"/>
              <a:t> und Gesundheit 2023. 8. 1-27. 10.25646/11391. </a:t>
            </a:r>
          </a:p>
        </p:txBody>
      </p:sp>
    </p:spTree>
    <p:extLst>
      <p:ext uri="{BB962C8B-B14F-4D97-AF65-F5344CB8AC3E}">
        <p14:creationId xmlns:p14="http://schemas.microsoft.com/office/powerpoint/2010/main" val="308543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6EAC65E-5DB9-4EA9-592D-2DFAFDBD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37B1C46-D6B1-9CBB-97C4-1C13999C3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05" y="1274959"/>
            <a:ext cx="8580680" cy="5446516"/>
          </a:xfrm>
          <a:prstGeom prst="rect">
            <a:avLst/>
          </a:prstGeom>
        </p:spPr>
      </p:pic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6E88E42-7DE6-C8E8-0417-87CCBF0EB0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041" y="501196"/>
            <a:ext cx="10935759" cy="628196"/>
          </a:xfrm>
        </p:spPr>
        <p:txBody>
          <a:bodyPr/>
          <a:lstStyle/>
          <a:p>
            <a:r>
              <a:rPr lang="de-DE" dirty="0"/>
              <a:t>Zunahme von heißen Tagen in Deutschland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02F13C62-9CDD-9D65-9678-54D1EC5064F7}"/>
              </a:ext>
            </a:extLst>
          </p:cNvPr>
          <p:cNvSpPr txBox="1">
            <a:spLocks/>
          </p:cNvSpPr>
          <p:nvPr/>
        </p:nvSpPr>
        <p:spPr>
          <a:xfrm>
            <a:off x="8790885" y="2107647"/>
            <a:ext cx="2969704" cy="188256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4C832"/>
              </a:buClr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/>
              <a:t>Definition Hitze/Hitzewelle</a:t>
            </a:r>
          </a:p>
          <a:p>
            <a:pPr marL="0" indent="0">
              <a:buNone/>
            </a:pPr>
            <a:r>
              <a:rPr lang="de-DE" sz="1800" b="0" dirty="0"/>
              <a:t>Keine einheitliche Begriffsdefinition, Effekte für die Gesundheit sind für jede Hitzewelle zu finden</a:t>
            </a:r>
          </a:p>
        </p:txBody>
      </p:sp>
    </p:spTree>
    <p:extLst>
      <p:ext uri="{BB962C8B-B14F-4D97-AF65-F5344CB8AC3E}">
        <p14:creationId xmlns:p14="http://schemas.microsoft.com/office/powerpoint/2010/main" val="338044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5890A4E-20ED-502F-0566-1AF15FCBDA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99"/>
          <a:stretch/>
        </p:blipFill>
        <p:spPr>
          <a:xfrm>
            <a:off x="2177773" y="1487107"/>
            <a:ext cx="8239125" cy="5169282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E75AE42-E78A-1040-2F83-067C5A9B7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C6C218-8446-F516-D9D6-4D3B7E987E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041" y="501196"/>
            <a:ext cx="11058098" cy="628196"/>
          </a:xfrm>
        </p:spPr>
        <p:txBody>
          <a:bodyPr/>
          <a:lstStyle/>
          <a:p>
            <a:r>
              <a:rPr lang="de-DE" dirty="0"/>
              <a:t>Allgemeiner Zusammenhang zwischen Hitze und Mortalität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1D42579-2B91-F3BA-E23E-0533783D77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7F1D3DC-9A79-7D81-5973-8CAC49323D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2807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5C35504-EEE1-F9D2-085C-508660F9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B49E80-4E5A-5271-B002-3B67BABE94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041" y="501196"/>
            <a:ext cx="11678884" cy="628196"/>
          </a:xfrm>
        </p:spPr>
        <p:txBody>
          <a:bodyPr/>
          <a:lstStyle/>
          <a:p>
            <a:r>
              <a:rPr lang="de-DE" dirty="0"/>
              <a:t>Anzahl der hitzebedingten Todesfälle in Deutschland 2001-2015 (Übersterblichkeit)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1011D05-230E-818A-9A6D-805687F19D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47"/>
          <a:stretch/>
        </p:blipFill>
        <p:spPr>
          <a:xfrm>
            <a:off x="2014537" y="1929468"/>
            <a:ext cx="8162925" cy="452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82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Master_v2.potm  -  Schreibgeschützt" id="{E5FEEAEC-2CE4-4A24-BE28-F0E58AF78DC6}" vid="{8D64FE21-F135-4990-9D5C-10379E972F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PowerPoint-Master_v2</Template>
  <TotalTime>0</TotalTime>
  <Words>1001</Words>
  <Application>Microsoft Office PowerPoint</Application>
  <PresentationFormat>Breitbild</PresentationFormat>
  <Paragraphs>127</Paragraphs>
  <Slides>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4" baseType="lpstr">
      <vt:lpstr>Arial</vt:lpstr>
      <vt:lpstr>Calibri</vt:lpstr>
      <vt:lpstr>Fira Sans Extra Condensed</vt:lpstr>
      <vt:lpstr>Open Sans</vt:lpstr>
      <vt:lpstr>ScalaSansPro-Regular</vt:lpstr>
      <vt:lpstr>Office</vt:lpstr>
      <vt:lpstr>Einfluss des Klimawandels auf die Gesundheit</vt:lpstr>
      <vt:lpstr>PowerPoint-Präsentation</vt:lpstr>
      <vt:lpstr>PowerPoint-Präsentation</vt:lpstr>
      <vt:lpstr>Hitzebedingte Gesundheitsschäden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für die Aufmerksamkeit</vt:lpstr>
    </vt:vector>
  </TitlesOfParts>
  <Company>Kreisverwaltung Dueren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Geffert, Karin (Kreis Düren)</dc:creator>
  <cp:lastModifiedBy>Philippsen, Dirk (Kreis Düren)</cp:lastModifiedBy>
  <cp:revision>11</cp:revision>
  <dcterms:created xsi:type="dcterms:W3CDTF">2023-10-16T09:26:18Z</dcterms:created>
  <dcterms:modified xsi:type="dcterms:W3CDTF">2023-11-09T09:06:44Z</dcterms:modified>
</cp:coreProperties>
</file>