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258" r:id="rId4"/>
    <p:sldId id="265" r:id="rId5"/>
    <p:sldId id="269" r:id="rId6"/>
    <p:sldId id="266" r:id="rId7"/>
    <p:sldId id="267" r:id="rId8"/>
    <p:sldId id="268" r:id="rId9"/>
    <p:sldId id="288" r:id="rId10"/>
    <p:sldId id="291" r:id="rId11"/>
    <p:sldId id="289" r:id="rId12"/>
    <p:sldId id="272" r:id="rId13"/>
    <p:sldId id="271" r:id="rId14"/>
    <p:sldId id="273" r:id="rId15"/>
    <p:sldId id="275" r:id="rId16"/>
    <p:sldId id="276" r:id="rId17"/>
    <p:sldId id="277" r:id="rId18"/>
    <p:sldId id="274" r:id="rId19"/>
    <p:sldId id="278" r:id="rId20"/>
    <p:sldId id="279" r:id="rId21"/>
    <p:sldId id="280" r:id="rId22"/>
    <p:sldId id="293" r:id="rId23"/>
    <p:sldId id="281" r:id="rId24"/>
    <p:sldId id="282" r:id="rId25"/>
    <p:sldId id="290" r:id="rId26"/>
    <p:sldId id="283" r:id="rId27"/>
    <p:sldId id="285" r:id="rId28"/>
    <p:sldId id="284" r:id="rId29"/>
    <p:sldId id="286" r:id="rId30"/>
    <p:sldId id="287" r:id="rId31"/>
    <p:sldId id="292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1C641-6BFB-476C-AB64-923E7074B1E6}" type="datetime1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62650-E398-422E-87BE-B4A38D023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868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98A2C-3625-4DB2-8139-31BBC25421BA}" type="datetime1">
              <a:rPr lang="de-DE" smtClean="0"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DAF7-B4C8-4E3F-8204-D96FA0D3F0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8395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12447" y="1745571"/>
            <a:ext cx="8062081" cy="989465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992E4A-940B-464C-B09F-1CFBB5DF5EFA}"/>
              </a:ext>
            </a:extLst>
          </p:cNvPr>
          <p:cNvSpPr txBox="1"/>
          <p:nvPr userDrawn="1"/>
        </p:nvSpPr>
        <p:spPr>
          <a:xfrm>
            <a:off x="412447" y="2834279"/>
            <a:ext cx="37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 Extra Condensed" panose="020B0503050000020004" pitchFamily="34" charset="0"/>
              </a:rPr>
              <a:t>Düren, </a:t>
            </a:r>
            <a:fld id="{1707D1DA-CF53-463C-A029-6C1D2575D853}" type="datetime4">
              <a:rPr lang="de-DE" sz="1600" smtClean="0">
                <a:latin typeface="Fira Sans Extra Condensed" panose="020B0503050000020004" pitchFamily="34" charset="0"/>
              </a:rPr>
              <a:t>9. November 2023</a:t>
            </a:fld>
            <a:endParaRPr lang="de-DE" sz="16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7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12447" y="1755321"/>
            <a:ext cx="8053917" cy="1828800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3D670D8-FD1E-48E2-A9EF-D3F6C6AFCBB6}"/>
              </a:ext>
            </a:extLst>
          </p:cNvPr>
          <p:cNvSpPr txBox="1"/>
          <p:nvPr userDrawn="1"/>
        </p:nvSpPr>
        <p:spPr>
          <a:xfrm>
            <a:off x="412447" y="3727945"/>
            <a:ext cx="374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 Extra Condensed" panose="020B0503050000020004" pitchFamily="34" charset="0"/>
              </a:rPr>
              <a:t>Düren, </a:t>
            </a:r>
            <a:fld id="{1707D1DA-CF53-463C-A029-6C1D2575D853}" type="datetime4">
              <a:rPr lang="de-DE" sz="1600" smtClean="0">
                <a:latin typeface="Fira Sans Extra Condensed" panose="020B0503050000020004" pitchFamily="34" charset="0"/>
              </a:rPr>
              <a:t>9. November 2023</a:t>
            </a:fld>
            <a:endParaRPr lang="de-DE" sz="1600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4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412448" y="1745572"/>
            <a:ext cx="8080289" cy="981299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Zwischenfolie</a:t>
            </a:r>
          </a:p>
        </p:txBody>
      </p:sp>
    </p:spTree>
    <p:extLst>
      <p:ext uri="{BB962C8B-B14F-4D97-AF65-F5344CB8AC3E}">
        <p14:creationId xmlns:p14="http://schemas.microsoft.com/office/powerpoint/2010/main" val="181624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412448" y="1755322"/>
            <a:ext cx="7825316" cy="1845128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Fira Sans Extra Condensed" panose="020B0503050000020004" pitchFamily="34" charset="0"/>
              </a:defRPr>
            </a:lvl1pPr>
          </a:lstStyle>
          <a:p>
            <a:r>
              <a:rPr lang="de-DE" dirty="0"/>
              <a:t>Titel der Zwischenfolie</a:t>
            </a:r>
            <a:br>
              <a:rPr lang="de-DE" dirty="0"/>
            </a:br>
            <a:r>
              <a:rPr lang="de-DE" dirty="0"/>
              <a:t>Zweizeilig</a:t>
            </a:r>
          </a:p>
        </p:txBody>
      </p:sp>
    </p:spTree>
    <p:extLst>
      <p:ext uri="{BB962C8B-B14F-4D97-AF65-F5344CB8AC3E}">
        <p14:creationId xmlns:p14="http://schemas.microsoft.com/office/powerpoint/2010/main" val="27832505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5677959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418041" y="2015065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7513" y="2725738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</p:spTree>
    <p:extLst>
      <p:ext uri="{BB962C8B-B14F-4D97-AF65-F5344CB8AC3E}">
        <p14:creationId xmlns:p14="http://schemas.microsoft.com/office/powerpoint/2010/main" val="289468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5677959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418041" y="3673453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7513" y="1997605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>
          <a:xfrm>
            <a:off x="7848600" y="1997605"/>
            <a:ext cx="3505200" cy="210058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408"/>
            <a:ext cx="12192000" cy="5455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8041" y="501196"/>
            <a:ext cx="4277633" cy="628196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Headline der Folie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5379507" y="2006072"/>
            <a:ext cx="5677959" cy="424732"/>
          </a:xfrm>
        </p:spPr>
        <p:txBody>
          <a:bodyPr wrap="square">
            <a:spAutoFit/>
          </a:bodyPr>
          <a:lstStyle>
            <a:lvl1pPr marL="0" indent="0">
              <a:buNone/>
              <a:defRPr lang="de-DE" sz="2400" b="0" i="0" u="none" strike="noStrike" baseline="0" smtClean="0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78979" y="2802657"/>
            <a:ext cx="5678487" cy="1346010"/>
          </a:xfrm>
        </p:spPr>
        <p:txBody>
          <a:bodyPr>
            <a:spAutoFit/>
          </a:bodyPr>
          <a:lstStyle>
            <a:lvl1pPr marL="457200" indent="-457200">
              <a:buClr>
                <a:srgbClr val="B4C832"/>
              </a:buClr>
              <a:buFont typeface="Arial" panose="020B0604020202020204" pitchFamily="34" charset="0"/>
              <a:buChar char="•"/>
              <a:defRPr sz="2400" b="1">
                <a:latin typeface="Fira Sans Extra Condensed" panose="020B0503050000020004" pitchFamily="34" charset="0"/>
              </a:defRPr>
            </a:lvl1pPr>
          </a:lstStyle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  <a:p>
            <a:pPr lvl="0"/>
            <a:r>
              <a:rPr lang="de-DE" dirty="0"/>
              <a:t>Aufzählung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18040" y="2006072"/>
            <a:ext cx="4277634" cy="214259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02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ira Sans Extra Condensed" panose="020B0503050000020004" pitchFamily="34" charset="0"/>
              </a:defRPr>
            </a:lvl1pPr>
          </a:lstStyle>
          <a:p>
            <a:fld id="{E41DA811-934B-4B5A-9A2C-1AD682A73D5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92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4" r:id="rId4"/>
    <p:sldLayoutId id="2147483651" r:id="rId5"/>
    <p:sldLayoutId id="2147483661" r:id="rId6"/>
    <p:sldLayoutId id="214748366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Fira Sans Extra Condensed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 Extra Condensed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-adapt.eea.europa.eu/en/metadata/case-studies/reducing-the-risk-of-local-dengue-transmission-in-franc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ki.de/DE/Content/Infekt/NRZ/Konsiliar/Vibrionen/vibrionen_node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FE4C2C-136D-D1FB-492F-E0FD1AE0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Infektionserkrankungen im  Klimawandel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BAD597-EDC0-74AE-9497-AEA5523E2C10}"/>
              </a:ext>
            </a:extLst>
          </p:cNvPr>
          <p:cNvSpPr txBox="1"/>
          <p:nvPr/>
        </p:nvSpPr>
        <p:spPr>
          <a:xfrm>
            <a:off x="0" y="3584121"/>
            <a:ext cx="549554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Arbeitskreis Infektiologie im Kreis Düren</a:t>
            </a:r>
          </a:p>
          <a:p>
            <a:r>
              <a:rPr lang="de-DE" sz="2000" dirty="0"/>
              <a:t>08. November 2023</a:t>
            </a:r>
          </a:p>
          <a:p>
            <a:r>
              <a:rPr lang="de-DE" sz="2000" dirty="0"/>
              <a:t>PD Dr. Norbert Schnitzler</a:t>
            </a:r>
          </a:p>
        </p:txBody>
      </p:sp>
    </p:spTree>
    <p:extLst>
      <p:ext uri="{BB962C8B-B14F-4D97-AF65-F5344CB8AC3E}">
        <p14:creationId xmlns:p14="http://schemas.microsoft.com/office/powerpoint/2010/main" val="336920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70B9442D-C9CF-A1E7-AC1D-6B1EC8B6C265}"/>
              </a:ext>
            </a:extLst>
          </p:cNvPr>
          <p:cNvSpPr/>
          <p:nvPr/>
        </p:nvSpPr>
        <p:spPr>
          <a:xfrm>
            <a:off x="2401956" y="2693031"/>
            <a:ext cx="71287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chemeClr val="tx2"/>
              </a:solidFill>
            </a:endParaRPr>
          </a:p>
        </p:txBody>
      </p:sp>
      <p:cxnSp>
        <p:nvCxnSpPr>
          <p:cNvPr id="35" name="Gerade Verbindung 6">
            <a:extLst>
              <a:ext uri="{FF2B5EF4-FFF2-40B4-BE49-F238E27FC236}">
                <a16:creationId xmlns:a16="http://schemas.microsoft.com/office/drawing/2014/main" id="{292DB4E0-1F58-E69D-95DD-9CF8E70BCC44}"/>
              </a:ext>
            </a:extLst>
          </p:cNvPr>
          <p:cNvCxnSpPr/>
          <p:nvPr/>
        </p:nvCxnSpPr>
        <p:spPr>
          <a:xfrm>
            <a:off x="2401956" y="2260983"/>
            <a:ext cx="71287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8">
            <a:extLst>
              <a:ext uri="{FF2B5EF4-FFF2-40B4-BE49-F238E27FC236}">
                <a16:creationId xmlns:a16="http://schemas.microsoft.com/office/drawing/2014/main" id="{B57908A9-1F00-679A-3EB3-6453FEC810DE}"/>
              </a:ext>
            </a:extLst>
          </p:cNvPr>
          <p:cNvCxnSpPr/>
          <p:nvPr/>
        </p:nvCxnSpPr>
        <p:spPr>
          <a:xfrm flipV="1">
            <a:off x="2401956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9">
            <a:extLst>
              <a:ext uri="{FF2B5EF4-FFF2-40B4-BE49-F238E27FC236}">
                <a16:creationId xmlns:a16="http://schemas.microsoft.com/office/drawing/2014/main" id="{BAF03773-784C-9287-BBD1-9BC9EC23B027}"/>
              </a:ext>
            </a:extLst>
          </p:cNvPr>
          <p:cNvCxnSpPr/>
          <p:nvPr/>
        </p:nvCxnSpPr>
        <p:spPr>
          <a:xfrm flipV="1">
            <a:off x="6920242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0">
            <a:extLst>
              <a:ext uri="{FF2B5EF4-FFF2-40B4-BE49-F238E27FC236}">
                <a16:creationId xmlns:a16="http://schemas.microsoft.com/office/drawing/2014/main" id="{8CB0C9CE-887A-8EA4-65A7-0B1F40700B4A}"/>
              </a:ext>
            </a:extLst>
          </p:cNvPr>
          <p:cNvCxnSpPr/>
          <p:nvPr/>
        </p:nvCxnSpPr>
        <p:spPr>
          <a:xfrm flipV="1">
            <a:off x="7442516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11">
            <a:extLst>
              <a:ext uri="{FF2B5EF4-FFF2-40B4-BE49-F238E27FC236}">
                <a16:creationId xmlns:a16="http://schemas.microsoft.com/office/drawing/2014/main" id="{B718C67F-5F2F-0441-6500-509994E19F09}"/>
              </a:ext>
            </a:extLst>
          </p:cNvPr>
          <p:cNvCxnSpPr/>
          <p:nvPr/>
        </p:nvCxnSpPr>
        <p:spPr>
          <a:xfrm flipV="1">
            <a:off x="6650428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12">
            <a:extLst>
              <a:ext uri="{FF2B5EF4-FFF2-40B4-BE49-F238E27FC236}">
                <a16:creationId xmlns:a16="http://schemas.microsoft.com/office/drawing/2014/main" id="{AE6E5F79-E226-E0E6-616F-0C66E5CCBE22}"/>
              </a:ext>
            </a:extLst>
          </p:cNvPr>
          <p:cNvCxnSpPr/>
          <p:nvPr/>
        </p:nvCxnSpPr>
        <p:spPr>
          <a:xfrm flipV="1">
            <a:off x="4490188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13">
            <a:extLst>
              <a:ext uri="{FF2B5EF4-FFF2-40B4-BE49-F238E27FC236}">
                <a16:creationId xmlns:a16="http://schemas.microsoft.com/office/drawing/2014/main" id="{D068F57F-059E-E8FC-0E31-9C2729B8D562}"/>
              </a:ext>
            </a:extLst>
          </p:cNvPr>
          <p:cNvCxnSpPr/>
          <p:nvPr/>
        </p:nvCxnSpPr>
        <p:spPr>
          <a:xfrm flipV="1">
            <a:off x="4202156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14">
            <a:extLst>
              <a:ext uri="{FF2B5EF4-FFF2-40B4-BE49-F238E27FC236}">
                <a16:creationId xmlns:a16="http://schemas.microsoft.com/office/drawing/2014/main" id="{939A9CEB-9F3C-9199-A87A-2AF0FC348767}"/>
              </a:ext>
            </a:extLst>
          </p:cNvPr>
          <p:cNvCxnSpPr/>
          <p:nvPr/>
        </p:nvCxnSpPr>
        <p:spPr>
          <a:xfrm flipV="1">
            <a:off x="3338060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ED9FC17E-D388-7867-371B-B15693CAB911}"/>
              </a:ext>
            </a:extLst>
          </p:cNvPr>
          <p:cNvSpPr txBox="1"/>
          <p:nvPr/>
        </p:nvSpPr>
        <p:spPr>
          <a:xfrm rot="16200000">
            <a:off x="6123580" y="127533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45°C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C007A1F-1A30-99B4-CA49-7C24B71601A4}"/>
              </a:ext>
            </a:extLst>
          </p:cNvPr>
          <p:cNvSpPr txBox="1"/>
          <p:nvPr/>
        </p:nvSpPr>
        <p:spPr>
          <a:xfrm rot="16200000">
            <a:off x="6394009" y="127533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50°C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1C576F1-4006-05EF-2605-1812FCC650D7}"/>
              </a:ext>
            </a:extLst>
          </p:cNvPr>
          <p:cNvSpPr txBox="1"/>
          <p:nvPr/>
        </p:nvSpPr>
        <p:spPr>
          <a:xfrm rot="16200000">
            <a:off x="7496522" y="127562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70°C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1A4908B-37E5-A4B2-EA22-B96443FA5B0A}"/>
              </a:ext>
            </a:extLst>
          </p:cNvPr>
          <p:cNvSpPr txBox="1"/>
          <p:nvPr/>
        </p:nvSpPr>
        <p:spPr>
          <a:xfrm rot="16200000">
            <a:off x="3963667" y="1275337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25°C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FC9C0CB-EECB-8A89-C445-C9379E73D30C}"/>
              </a:ext>
            </a:extLst>
          </p:cNvPr>
          <p:cNvSpPr txBox="1"/>
          <p:nvPr/>
        </p:nvSpPr>
        <p:spPr>
          <a:xfrm rot="16200000">
            <a:off x="3684888" y="132941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 20°C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FBCE0FC-5F2B-C4FE-D194-8F97A82DAFF0}"/>
              </a:ext>
            </a:extLst>
          </p:cNvPr>
          <p:cNvSpPr txBox="1"/>
          <p:nvPr/>
        </p:nvSpPr>
        <p:spPr>
          <a:xfrm rot="16200000">
            <a:off x="2820504" y="1266659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  0°C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8C966D2-4FEC-DE6E-DA6E-154B6A06913A}"/>
              </a:ext>
            </a:extLst>
          </p:cNvPr>
          <p:cNvSpPr txBox="1"/>
          <p:nvPr/>
        </p:nvSpPr>
        <p:spPr>
          <a:xfrm rot="16200000">
            <a:off x="1866470" y="1338235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-10°C</a:t>
            </a:r>
          </a:p>
        </p:txBody>
      </p:sp>
      <p:cxnSp>
        <p:nvCxnSpPr>
          <p:cNvPr id="50" name="Gerade Verbindung 22">
            <a:extLst>
              <a:ext uri="{FF2B5EF4-FFF2-40B4-BE49-F238E27FC236}">
                <a16:creationId xmlns:a16="http://schemas.microsoft.com/office/drawing/2014/main" id="{C4ECE1D4-3D98-D8D6-0995-B88CB4CEAAD1}"/>
              </a:ext>
            </a:extLst>
          </p:cNvPr>
          <p:cNvCxnSpPr/>
          <p:nvPr/>
        </p:nvCxnSpPr>
        <p:spPr>
          <a:xfrm flipV="1">
            <a:off x="8018580" y="2116967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E42C10AB-3464-7F9B-160F-FF87B1866009}"/>
              </a:ext>
            </a:extLst>
          </p:cNvPr>
          <p:cNvSpPr txBox="1"/>
          <p:nvPr/>
        </p:nvSpPr>
        <p:spPr>
          <a:xfrm rot="16200000">
            <a:off x="6924921" y="127533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60°C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08F75719-10E8-C717-36B9-6F1D134BF295}"/>
              </a:ext>
            </a:extLst>
          </p:cNvPr>
          <p:cNvSpPr/>
          <p:nvPr/>
        </p:nvSpPr>
        <p:spPr>
          <a:xfrm>
            <a:off x="2401956" y="2693031"/>
            <a:ext cx="1804990" cy="57606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C6762032-F102-AEA1-E636-D0915548C016}"/>
              </a:ext>
            </a:extLst>
          </p:cNvPr>
          <p:cNvSpPr/>
          <p:nvPr/>
        </p:nvSpPr>
        <p:spPr>
          <a:xfrm>
            <a:off x="4206946" y="2693031"/>
            <a:ext cx="283242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15C595CC-7C60-BDBD-39D8-424F56E91194}"/>
              </a:ext>
            </a:extLst>
          </p:cNvPr>
          <p:cNvSpPr/>
          <p:nvPr/>
        </p:nvSpPr>
        <p:spPr>
          <a:xfrm>
            <a:off x="4490188" y="2693031"/>
            <a:ext cx="2155450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AE26ECB-66C7-EF20-07A9-FB880743869D}"/>
              </a:ext>
            </a:extLst>
          </p:cNvPr>
          <p:cNvSpPr/>
          <p:nvPr/>
        </p:nvSpPr>
        <p:spPr>
          <a:xfrm>
            <a:off x="6645638" y="2693031"/>
            <a:ext cx="270429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267C85D-B89A-53EE-E52A-B3D71DFC6B59}"/>
              </a:ext>
            </a:extLst>
          </p:cNvPr>
          <p:cNvSpPr/>
          <p:nvPr/>
        </p:nvSpPr>
        <p:spPr>
          <a:xfrm>
            <a:off x="6916067" y="2693031"/>
            <a:ext cx="530912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5E31004B-C6DB-6321-6561-2A7C2A320B70}"/>
              </a:ext>
            </a:extLst>
          </p:cNvPr>
          <p:cNvSpPr/>
          <p:nvPr/>
        </p:nvSpPr>
        <p:spPr>
          <a:xfrm>
            <a:off x="7446979" y="2693031"/>
            <a:ext cx="571601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36B27E1-9E76-013B-9FCE-DCEF89870DF8}"/>
              </a:ext>
            </a:extLst>
          </p:cNvPr>
          <p:cNvSpPr/>
          <p:nvPr/>
        </p:nvSpPr>
        <p:spPr>
          <a:xfrm>
            <a:off x="8018580" y="2693031"/>
            <a:ext cx="1512168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Stern mit 7 Zacken 33">
            <a:extLst>
              <a:ext uri="{FF2B5EF4-FFF2-40B4-BE49-F238E27FC236}">
                <a16:creationId xmlns:a16="http://schemas.microsoft.com/office/drawing/2014/main" id="{7B0D3C2D-5DA4-E802-85C0-47C8122DAF25}"/>
              </a:ext>
            </a:extLst>
          </p:cNvPr>
          <p:cNvSpPr/>
          <p:nvPr/>
        </p:nvSpPr>
        <p:spPr>
          <a:xfrm>
            <a:off x="6190909" y="2791934"/>
            <a:ext cx="386608" cy="36004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5EEA52FA-36D7-7CD5-6A2F-46718B566420}"/>
              </a:ext>
            </a:extLst>
          </p:cNvPr>
          <p:cNvSpPr txBox="1"/>
          <p:nvPr/>
        </p:nvSpPr>
        <p:spPr>
          <a:xfrm>
            <a:off x="1805587" y="411602"/>
            <a:ext cx="915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Temperaturabhängigkeit von </a:t>
            </a:r>
            <a:r>
              <a:rPr lang="de-DE" sz="3200" b="1" i="1" dirty="0" err="1"/>
              <a:t>Legionella</a:t>
            </a:r>
            <a:r>
              <a:rPr lang="de-DE" sz="3200" b="1" i="1" dirty="0"/>
              <a:t> </a:t>
            </a:r>
            <a:r>
              <a:rPr lang="de-DE" sz="3200" b="1" i="1" dirty="0" err="1"/>
              <a:t>pneumophila</a:t>
            </a:r>
            <a:endParaRPr lang="de-DE" sz="3200" b="1" i="1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B1721AF-C681-1F35-C9D1-E75B8302C51F}"/>
              </a:ext>
            </a:extLst>
          </p:cNvPr>
          <p:cNvSpPr txBox="1"/>
          <p:nvPr/>
        </p:nvSpPr>
        <p:spPr>
          <a:xfrm>
            <a:off x="2424388" y="3557127"/>
            <a:ext cx="16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Kein Wachstum</a:t>
            </a:r>
          </a:p>
          <a:p>
            <a:r>
              <a:rPr lang="de-DE" dirty="0">
                <a:solidFill>
                  <a:srgbClr val="0000FF"/>
                </a:solidFill>
              </a:rPr>
              <a:t>(Überdauern)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6C0E9BC-D0D6-32D3-73FF-6D99A8BB7851}"/>
              </a:ext>
            </a:extLst>
          </p:cNvPr>
          <p:cNvSpPr txBox="1"/>
          <p:nvPr/>
        </p:nvSpPr>
        <p:spPr>
          <a:xfrm>
            <a:off x="5052680" y="3557127"/>
            <a:ext cx="11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Optimal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902ADA29-B1DC-1F15-2DC1-6A006EB77847}"/>
              </a:ext>
            </a:extLst>
          </p:cNvPr>
          <p:cNvSpPr txBox="1"/>
          <p:nvPr/>
        </p:nvSpPr>
        <p:spPr>
          <a:xfrm>
            <a:off x="6636856" y="3835867"/>
            <a:ext cx="11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C000"/>
                </a:solidFill>
              </a:rPr>
              <a:t>Toleranz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470156DE-CB2C-CE64-4D5F-7ED545C8D154}"/>
              </a:ext>
            </a:extLst>
          </p:cNvPr>
          <p:cNvSpPr txBox="1"/>
          <p:nvPr/>
        </p:nvSpPr>
        <p:spPr>
          <a:xfrm>
            <a:off x="7226492" y="3557127"/>
            <a:ext cx="11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Absterben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A5A6AAEA-D11A-C4F9-D538-193F678B9118}"/>
              </a:ext>
            </a:extLst>
          </p:cNvPr>
          <p:cNvSpPr txBox="1"/>
          <p:nvPr/>
        </p:nvSpPr>
        <p:spPr>
          <a:xfrm>
            <a:off x="8653080" y="3557127"/>
            <a:ext cx="116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Tot</a:t>
            </a:r>
          </a:p>
        </p:txBody>
      </p:sp>
      <p:cxnSp>
        <p:nvCxnSpPr>
          <p:cNvPr id="66" name="Gerade Verbindung 41">
            <a:extLst>
              <a:ext uri="{FF2B5EF4-FFF2-40B4-BE49-F238E27FC236}">
                <a16:creationId xmlns:a16="http://schemas.microsoft.com/office/drawing/2014/main" id="{BA62602B-DEDB-E95C-FB44-C060877E22CB}"/>
              </a:ext>
            </a:extLst>
          </p:cNvPr>
          <p:cNvCxnSpPr/>
          <p:nvPr/>
        </p:nvCxnSpPr>
        <p:spPr>
          <a:xfrm>
            <a:off x="4485725" y="2404999"/>
            <a:ext cx="1898488" cy="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tern mit 7 Zacken 46">
            <a:extLst>
              <a:ext uri="{FF2B5EF4-FFF2-40B4-BE49-F238E27FC236}">
                <a16:creationId xmlns:a16="http://schemas.microsoft.com/office/drawing/2014/main" id="{1C89C45D-5292-8778-811B-1E0E7F04E9D8}"/>
              </a:ext>
            </a:extLst>
          </p:cNvPr>
          <p:cNvSpPr/>
          <p:nvPr/>
        </p:nvSpPr>
        <p:spPr>
          <a:xfrm>
            <a:off x="3959564" y="5105155"/>
            <a:ext cx="386608" cy="36004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029FE4E1-2CCA-849B-C104-3690A6B8330B}"/>
              </a:ext>
            </a:extLst>
          </p:cNvPr>
          <p:cNvSpPr txBox="1"/>
          <p:nvPr/>
        </p:nvSpPr>
        <p:spPr>
          <a:xfrm>
            <a:off x="4715177" y="5101233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Optimum 37°C bis 42°C</a:t>
            </a:r>
          </a:p>
        </p:txBody>
      </p:sp>
    </p:spTree>
    <p:extLst>
      <p:ext uri="{BB962C8B-B14F-4D97-AF65-F5344CB8AC3E}">
        <p14:creationId xmlns:p14="http://schemas.microsoft.com/office/powerpoint/2010/main" val="174944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E4E9840-3994-CAE7-6237-1FA900B52895}"/>
              </a:ext>
            </a:extLst>
          </p:cNvPr>
          <p:cNvSpPr txBox="1"/>
          <p:nvPr/>
        </p:nvSpPr>
        <p:spPr>
          <a:xfrm>
            <a:off x="437920" y="526672"/>
            <a:ext cx="82687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/>
              <a:t>Hantaviren</a:t>
            </a:r>
            <a:r>
              <a:rPr lang="de-DE" sz="3600" b="1" dirty="0"/>
              <a:t>, Leptospirosen</a:t>
            </a:r>
          </a:p>
          <a:p>
            <a:r>
              <a:rPr lang="de-DE" dirty="0"/>
              <a:t>https://www.bmuv.de/fileadmin/Daten_BMU/Pools/Forschungsdatenbank/fkz_3709_41_401_hantaviren_bf.pdf</a:t>
            </a:r>
          </a:p>
          <a:p>
            <a:endParaRPr lang="de-DE" dirty="0"/>
          </a:p>
          <a:p>
            <a:r>
              <a:rPr lang="de-DE" sz="2400" dirty="0"/>
              <a:t>Die Verbreitung des Hauptwirtes der </a:t>
            </a:r>
            <a:r>
              <a:rPr lang="de-DE" sz="2400" dirty="0" err="1"/>
              <a:t>Hantaviren</a:t>
            </a:r>
            <a:r>
              <a:rPr lang="de-DE" sz="2400" dirty="0"/>
              <a:t>, die Rötelmaus, ist </a:t>
            </a:r>
            <a:r>
              <a:rPr lang="de-DE" sz="2400" u="sng" dirty="0"/>
              <a:t>wetter</a:t>
            </a:r>
            <a:r>
              <a:rPr lang="de-DE" sz="2400" dirty="0"/>
              <a:t>abhängig. Die Klimaveränderung führt nach Modellen zu einem gehäuften regionalen Auftreten günstiger Wetterbedingungen für Rötelmäuse.</a:t>
            </a:r>
          </a:p>
          <a:p>
            <a:endParaRPr lang="de-DE" sz="2400" dirty="0"/>
          </a:p>
          <a:p>
            <a:r>
              <a:rPr lang="de-DE" sz="2400" dirty="0"/>
              <a:t>Im Zuge des Klimawandels können steigende Luft- und Wassertemperaturen sowie Starkregenfälle und Überschwemmungen das Überleben und die Verbreitung von Leptospiren fördern. Gleichzeitig können längere Hitzeperioden zu verstärktem Badetourismus und Wassersportaktivitäten führen und so eine Exposition begünstigt werden.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29AAE2-BB85-0782-6A37-CAB9D51A0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29" y="2467327"/>
            <a:ext cx="3245728" cy="21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2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E4E9840-3994-CAE7-6237-1FA900B52895}"/>
              </a:ext>
            </a:extLst>
          </p:cNvPr>
          <p:cNvSpPr txBox="1"/>
          <p:nvPr/>
        </p:nvSpPr>
        <p:spPr>
          <a:xfrm>
            <a:off x="471050" y="334516"/>
            <a:ext cx="11136475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Campylobacter und andere lebensmittel-assoziierte Infektionen</a:t>
            </a:r>
          </a:p>
          <a:p>
            <a:r>
              <a:rPr lang="de-DE" sz="1600" dirty="0"/>
              <a:t>https://www.rki.de/DE/Content/Gesundheitsmonitoring/Gesundheitsberichterstattung/GBEDownloadsJ/Focus/JHealthMonit_2023_S3_Lebensmittelassoziierte_Infektionen_Intoxikationen_Sachstandsbericht_Klimawandel_Gesundheit.pdf?__blob=publicationFile</a:t>
            </a:r>
          </a:p>
          <a:p>
            <a:endParaRPr lang="de-DE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den Sommermonaten höhere Campylobacter-Prävalenz in Geflügelherden und somit eine höhere Exposition von Verbraucherinnen und Verbrauchern über den Verzehr von Geflügelfleisch.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Die Temperatur beeinflusst die Übertragung von Salmonellen auf Menschen durch die direkte Auswirkung auf die Vermehrung von Salmonellen.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Verändertes Verzehrs- und Freizeitverhalten in den Sommermonaten, das mit einer erhöhten Exposition einhergeht und dadurch Infektionen begünstigt, z.B. häufigeres Grillen von Geflügel- und anderem Fleisch oder Baden in Oberflächengewässern.</a:t>
            </a:r>
          </a:p>
        </p:txBody>
      </p:sp>
    </p:spTree>
    <p:extLst>
      <p:ext uri="{BB962C8B-B14F-4D97-AF65-F5344CB8AC3E}">
        <p14:creationId xmlns:p14="http://schemas.microsoft.com/office/powerpoint/2010/main" val="252938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48" y="1745572"/>
            <a:ext cx="10293652" cy="981299"/>
          </a:xfrm>
        </p:spPr>
        <p:txBody>
          <a:bodyPr>
            <a:normAutofit/>
          </a:bodyPr>
          <a:lstStyle/>
          <a:p>
            <a:r>
              <a:rPr lang="de-DE" sz="4800" dirty="0"/>
              <a:t>Vektoren übertragenen Infektionen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C976D6-7B68-E8C5-E494-A523E4DBBC64}"/>
              </a:ext>
            </a:extLst>
          </p:cNvPr>
          <p:cNvSpPr txBox="1"/>
          <p:nvPr/>
        </p:nvSpPr>
        <p:spPr>
          <a:xfrm>
            <a:off x="598325" y="3429000"/>
            <a:ext cx="5897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West-Nil</a:t>
            </a:r>
          </a:p>
          <a:p>
            <a:r>
              <a:rPr lang="de-DE" sz="3600" dirty="0"/>
              <a:t>Dengue</a:t>
            </a:r>
          </a:p>
          <a:p>
            <a:r>
              <a:rPr lang="de-DE" sz="3600" dirty="0"/>
              <a:t>FSME/Borreliose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B78ABB-540C-595D-A46A-731FCD159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9737"/>
          <a:stretch>
            <a:fillRect/>
          </a:stretch>
        </p:blipFill>
        <p:spPr bwMode="auto">
          <a:xfrm>
            <a:off x="7848600" y="3130323"/>
            <a:ext cx="35052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96DC8C-0EC1-8B38-956A-FB9257DA493D}"/>
              </a:ext>
            </a:extLst>
          </p:cNvPr>
          <p:cNvSpPr txBox="1"/>
          <p:nvPr/>
        </p:nvSpPr>
        <p:spPr>
          <a:xfrm>
            <a:off x="8039100" y="6050291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dirty="0"/>
              <a:t>C. </a:t>
            </a:r>
            <a:r>
              <a:rPr lang="de-DE" altLang="de-DE" dirty="0" err="1"/>
              <a:t>pipiens</a:t>
            </a:r>
            <a:r>
              <a:rPr lang="de-DE" altLang="de-DE" dirty="0"/>
              <a:t> (gemeine Stechmücke)</a:t>
            </a:r>
          </a:p>
        </p:txBody>
      </p:sp>
    </p:spTree>
    <p:extLst>
      <p:ext uri="{BB962C8B-B14F-4D97-AF65-F5344CB8AC3E}">
        <p14:creationId xmlns:p14="http://schemas.microsoft.com/office/powerpoint/2010/main" val="31609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West-Nil-Fieber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782808-0E24-3192-8C3A-31B6F9B9B8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41" y="2016655"/>
            <a:ext cx="7772400" cy="3981603"/>
          </a:xfrm>
        </p:spPr>
        <p:txBody>
          <a:bodyPr/>
          <a:lstStyle/>
          <a:p>
            <a:r>
              <a:rPr lang="de-DE" dirty="0"/>
              <a:t>Umhülltes RNA-Virus</a:t>
            </a:r>
          </a:p>
          <a:p>
            <a:r>
              <a:rPr lang="de-DE" dirty="0"/>
              <a:t>Hauptwirte Sperlingsvögel</a:t>
            </a:r>
          </a:p>
          <a:p>
            <a:r>
              <a:rPr lang="de-DE" dirty="0"/>
              <a:t>Überträger u.a. </a:t>
            </a:r>
            <a:r>
              <a:rPr lang="de-DE" dirty="0" err="1"/>
              <a:t>Culex</a:t>
            </a:r>
            <a:r>
              <a:rPr lang="de-DE" dirty="0"/>
              <a:t> Mücken</a:t>
            </a:r>
          </a:p>
          <a:p>
            <a:r>
              <a:rPr lang="de-DE" dirty="0"/>
              <a:t>Vermehrung in Mücken temperaturabhängig (&gt; 25°C)</a:t>
            </a:r>
          </a:p>
          <a:p>
            <a:r>
              <a:rPr lang="de-DE" dirty="0"/>
              <a:t>Viele asymptomatische Erkrankungen (80%)</a:t>
            </a:r>
          </a:p>
          <a:p>
            <a:r>
              <a:rPr lang="de-DE" dirty="0"/>
              <a:t>Bei jedem 150. Infiziertem schwerer Verlauf (dann Letalität 5%)</a:t>
            </a:r>
          </a:p>
          <a:p>
            <a:r>
              <a:rPr lang="de-DE" dirty="0"/>
              <a:t>Endwirte neben dem Menschen vor allem Pferde</a:t>
            </a:r>
          </a:p>
          <a:p>
            <a:endParaRPr lang="de-DE" dirty="0"/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EFB0A48C-99F6-D0BC-64A4-05F3DA2E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501196"/>
            <a:ext cx="24193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2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West-Nil-Fieber Klinik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782808-0E24-3192-8C3A-31B6F9B9B8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41" y="1769312"/>
            <a:ext cx="8193087" cy="4774640"/>
          </a:xfrm>
        </p:spPr>
        <p:txBody>
          <a:bodyPr/>
          <a:lstStyle/>
          <a:p>
            <a:pPr>
              <a:defRPr/>
            </a:pPr>
            <a:r>
              <a:rPr lang="de-DE" dirty="0"/>
              <a:t>Abruptes Fieber</a:t>
            </a:r>
          </a:p>
          <a:p>
            <a:pPr>
              <a:defRPr/>
            </a:pPr>
            <a:r>
              <a:rPr lang="de-DE" dirty="0"/>
              <a:t>Kopf- und Rückenschmerzen</a:t>
            </a:r>
          </a:p>
          <a:p>
            <a:pPr>
              <a:defRPr/>
            </a:pPr>
            <a:r>
              <a:rPr lang="de-DE" dirty="0"/>
              <a:t>Geschwollene Lymphknoten</a:t>
            </a:r>
          </a:p>
          <a:p>
            <a:pPr>
              <a:defRPr/>
            </a:pPr>
            <a:r>
              <a:rPr lang="de-DE" dirty="0"/>
              <a:t>Bei 50% </a:t>
            </a:r>
            <a:r>
              <a:rPr lang="de-DE" dirty="0" err="1"/>
              <a:t>makulopapulöses</a:t>
            </a:r>
            <a:r>
              <a:rPr lang="de-DE" dirty="0"/>
              <a:t> Exanthem, zuerst am Stamm</a:t>
            </a:r>
          </a:p>
          <a:p>
            <a:pPr>
              <a:defRPr/>
            </a:pPr>
            <a:r>
              <a:rPr lang="de-DE" dirty="0"/>
              <a:t>Schwerer Verlauf:</a:t>
            </a:r>
          </a:p>
          <a:p>
            <a:pPr lvl="1">
              <a:defRPr/>
            </a:pPr>
            <a:r>
              <a:rPr lang="de-DE" dirty="0"/>
              <a:t>Meningitis</a:t>
            </a:r>
          </a:p>
          <a:p>
            <a:pPr lvl="1">
              <a:defRPr/>
            </a:pPr>
            <a:r>
              <a:rPr lang="de-DE" dirty="0"/>
              <a:t>Enzephalitis</a:t>
            </a:r>
          </a:p>
          <a:p>
            <a:pPr lvl="1">
              <a:defRPr/>
            </a:pPr>
            <a:r>
              <a:rPr lang="de-DE" dirty="0"/>
              <a:t>50% mit Spätfolgen</a:t>
            </a:r>
          </a:p>
          <a:p>
            <a:pPr lvl="1">
              <a:defRPr/>
            </a:pPr>
            <a:r>
              <a:rPr lang="de-DE" dirty="0"/>
              <a:t>Letalität bei Enzephalitis 40%</a:t>
            </a:r>
          </a:p>
          <a:p>
            <a:pPr>
              <a:defRPr/>
            </a:pPr>
            <a:endParaRPr lang="de-DE" dirty="0"/>
          </a:p>
          <a:p>
            <a:endParaRPr lang="de-DE" dirty="0"/>
          </a:p>
        </p:txBody>
      </p:sp>
      <p:pic>
        <p:nvPicPr>
          <p:cNvPr id="6" name="Grafik 2">
            <a:extLst>
              <a:ext uri="{FF2B5EF4-FFF2-40B4-BE49-F238E27FC236}">
                <a16:creationId xmlns:a16="http://schemas.microsoft.com/office/drawing/2014/main" id="{D91993CF-6D6B-59DB-E8BA-09261B88C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815294"/>
            <a:ext cx="23558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14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7170" name="Picture 2" descr="West Nile virus infections among humans and outbreaks among equids and/or birds, 2022">
            <a:extLst>
              <a:ext uri="{FF2B5EF4-FFF2-40B4-BE49-F238E27FC236}">
                <a16:creationId xmlns:a16="http://schemas.microsoft.com/office/drawing/2014/main" id="{08998758-3167-A3AD-B7A4-42CE2A7C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7" y="0"/>
            <a:ext cx="9364663" cy="66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15" y="3967370"/>
            <a:ext cx="7525809" cy="634092"/>
          </a:xfrm>
        </p:spPr>
        <p:txBody>
          <a:bodyPr/>
          <a:lstStyle/>
          <a:p>
            <a:r>
              <a:rPr lang="de-DE" dirty="0"/>
              <a:t>West-Nil-Fieber Epidemiologie</a:t>
            </a: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419FD50C-180F-B82C-2A3A-D230A566F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86" y="0"/>
            <a:ext cx="3688314" cy="28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838F7E-3DD6-E5AE-1C70-7BAE1788D932}"/>
              </a:ext>
            </a:extLst>
          </p:cNvPr>
          <p:cNvSpPr txBox="1"/>
          <p:nvPr/>
        </p:nvSpPr>
        <p:spPr>
          <a:xfrm>
            <a:off x="11012557" y="237915"/>
            <a:ext cx="874643" cy="37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88153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1266" name="Picture 2" descr="West Nile virus infections in humans, 2012-2022">
            <a:extLst>
              <a:ext uri="{FF2B5EF4-FFF2-40B4-BE49-F238E27FC236}">
                <a16:creationId xmlns:a16="http://schemas.microsoft.com/office/drawing/2014/main" id="{C4F5FB04-AC47-1188-1E4B-0E312203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0"/>
            <a:ext cx="970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363" y="4133022"/>
            <a:ext cx="7525809" cy="634092"/>
          </a:xfrm>
        </p:spPr>
        <p:txBody>
          <a:bodyPr/>
          <a:lstStyle/>
          <a:p>
            <a:r>
              <a:rPr lang="de-DE" dirty="0"/>
              <a:t>West-Nil-Fieber Epidemiologie</a:t>
            </a:r>
          </a:p>
        </p:txBody>
      </p:sp>
    </p:spTree>
    <p:extLst>
      <p:ext uri="{BB962C8B-B14F-4D97-AF65-F5344CB8AC3E}">
        <p14:creationId xmlns:p14="http://schemas.microsoft.com/office/powerpoint/2010/main" val="154041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3027DA-C708-3D77-E2CB-AA4BED93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26E284-21E3-1A2B-16A4-D426C146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495300"/>
            <a:ext cx="6497109" cy="634092"/>
          </a:xfrm>
        </p:spPr>
        <p:txBody>
          <a:bodyPr/>
          <a:lstStyle/>
          <a:p>
            <a:r>
              <a:rPr lang="de-DE" dirty="0"/>
              <a:t>West-Nil-Virus Take Home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0D0580-A47F-1F31-8C50-5033E63E3B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41" y="1997605"/>
            <a:ext cx="9659409" cy="3853363"/>
          </a:xfrm>
        </p:spPr>
        <p:txBody>
          <a:bodyPr/>
          <a:lstStyle/>
          <a:p>
            <a:r>
              <a:rPr lang="de-DE" dirty="0"/>
              <a:t>Erkrankungen in NRW nur eine Frage der Zeit</a:t>
            </a:r>
          </a:p>
          <a:p>
            <a:r>
              <a:rPr lang="de-DE" dirty="0"/>
              <a:t>Bei passender Klinik daran denken und Diagnostik veranlassen</a:t>
            </a:r>
          </a:p>
          <a:p>
            <a:r>
              <a:rPr lang="de-DE" altLang="de-DE" dirty="0"/>
              <a:t>Budgetneutrale Diagnostik: </a:t>
            </a:r>
          </a:p>
          <a:p>
            <a:pPr lvl="1"/>
            <a:r>
              <a:rPr lang="de-DE" altLang="de-DE" dirty="0"/>
              <a:t> EBM-Ziffer 32006</a:t>
            </a:r>
          </a:p>
          <a:p>
            <a:pPr>
              <a:defRPr/>
            </a:pPr>
            <a:r>
              <a:rPr lang="de-DE" dirty="0" err="1"/>
              <a:t>Konsiliarlabor</a:t>
            </a:r>
            <a:r>
              <a:rPr lang="de-DE" dirty="0"/>
              <a:t> für FSME und andere </a:t>
            </a:r>
            <a:r>
              <a:rPr lang="de-DE" dirty="0" err="1"/>
              <a:t>Flaviviren</a:t>
            </a:r>
            <a:r>
              <a:rPr lang="de-DE" dirty="0"/>
              <a:t> am RKI, Berlin</a:t>
            </a:r>
          </a:p>
          <a:p>
            <a:pPr lvl="1">
              <a:defRPr/>
            </a:pPr>
            <a:r>
              <a:rPr lang="de-DE" dirty="0"/>
              <a:t>AK-Nachweis aus Blut und Liquor</a:t>
            </a:r>
          </a:p>
          <a:p>
            <a:pPr lvl="1">
              <a:defRPr/>
            </a:pPr>
            <a:r>
              <a:rPr lang="de-DE" dirty="0"/>
              <a:t>Virusisolierung und PCR aus Gewebeproben und Liquor</a:t>
            </a:r>
          </a:p>
          <a:p>
            <a:pPr lvl="1"/>
            <a:endParaRPr lang="de-DE" altLang="de-DE" dirty="0"/>
          </a:p>
          <a:p>
            <a:endParaRPr lang="de-DE" dirty="0"/>
          </a:p>
        </p:txBody>
      </p:sp>
      <p:pic>
        <p:nvPicPr>
          <p:cNvPr id="4" name="Picture 2" descr="Notes-4-page-24">
            <a:extLst>
              <a:ext uri="{FF2B5EF4-FFF2-40B4-BE49-F238E27FC236}">
                <a16:creationId xmlns:a16="http://schemas.microsoft.com/office/drawing/2014/main" id="{61DF7F10-87FB-8CD1-5390-B8AADB5D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44" y="136525"/>
            <a:ext cx="2036487" cy="1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Dengue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782808-0E24-3192-8C3A-31B6F9B9B8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41" y="2016655"/>
            <a:ext cx="7772400" cy="1806648"/>
          </a:xfrm>
        </p:spPr>
        <p:txBody>
          <a:bodyPr/>
          <a:lstStyle/>
          <a:p>
            <a:r>
              <a:rPr lang="de-DE" dirty="0"/>
              <a:t>Umhülltes RNA-Virus</a:t>
            </a:r>
          </a:p>
          <a:p>
            <a:r>
              <a:rPr lang="de-DE" dirty="0"/>
              <a:t>4 Serotypen</a:t>
            </a:r>
          </a:p>
          <a:p>
            <a:r>
              <a:rPr lang="de-DE" dirty="0"/>
              <a:t>Überträger u.a. Aedes Mücken (z.B. asiatische Tigermücke)</a:t>
            </a:r>
          </a:p>
          <a:p>
            <a:endParaRPr lang="de-DE" dirty="0"/>
          </a:p>
        </p:txBody>
      </p:sp>
      <p:pic>
        <p:nvPicPr>
          <p:cNvPr id="4" name="Picture 12" descr="O:\AMT\53\SG2\Schnitzler\Vorträge\Gesundheitsamt Reiserückkehr\Dengue-Viren.bmp">
            <a:extLst>
              <a:ext uri="{FF2B5EF4-FFF2-40B4-BE49-F238E27FC236}">
                <a16:creationId xmlns:a16="http://schemas.microsoft.com/office/drawing/2014/main" id="{602F00D0-9008-0025-2174-72585543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97" y="756180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F93BDECA-6860-73E0-414C-6EBF9D4C6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34" y="3899959"/>
            <a:ext cx="270668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7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BCA37B-1806-42A1-9F38-F3FAB41F7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 Übersicht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2267D7-255D-499F-9D9F-8407B7FAB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9507" y="931652"/>
            <a:ext cx="5677959" cy="424732"/>
          </a:xfrm>
        </p:spPr>
        <p:txBody>
          <a:bodyPr/>
          <a:lstStyle/>
          <a:p>
            <a:r>
              <a:rPr lang="de-DE" dirty="0"/>
              <a:t>Durch Wärme direkt begünstigte Infektionen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8322CBD-1D24-459A-9389-E81CA992C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9507" y="1497316"/>
            <a:ext cx="5678487" cy="424732"/>
          </a:xfrm>
        </p:spPr>
        <p:txBody>
          <a:bodyPr/>
          <a:lstStyle/>
          <a:p>
            <a:r>
              <a:rPr lang="de-DE" dirty="0"/>
              <a:t>Beispiel: Nicht-Cholera Vibrionen </a:t>
            </a:r>
          </a:p>
        </p:txBody>
      </p:sp>
      <p:pic>
        <p:nvPicPr>
          <p:cNvPr id="7" name="Bildplatzhalter 6" descr="Ein Bild, das Himmel, Thermometer, Text, draußen enthält.&#10;&#10;Automatisch generierte Beschreibung">
            <a:extLst>
              <a:ext uri="{FF2B5EF4-FFF2-40B4-BE49-F238E27FC236}">
                <a16:creationId xmlns:a16="http://schemas.microsoft.com/office/drawing/2014/main" id="{1FA6EE05-058A-1DD1-DD9E-F79C944FDF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b="6091"/>
          <a:stretch>
            <a:fillRect/>
          </a:stretch>
        </p:blipFill>
        <p:spPr/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BBB604F3-D7A0-3487-07F8-1279F58F18CE}"/>
              </a:ext>
            </a:extLst>
          </p:cNvPr>
          <p:cNvSpPr txBox="1">
            <a:spLocks/>
          </p:cNvSpPr>
          <p:nvPr/>
        </p:nvSpPr>
        <p:spPr>
          <a:xfrm>
            <a:off x="5379507" y="3408851"/>
            <a:ext cx="5677959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400" b="0" i="0" u="none" strike="noStrike" kern="1200" baseline="0" smtClean="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Durch Vektoren begünstigte Infektionen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B9E27EDC-774C-DE43-5758-A68073DFC934}"/>
              </a:ext>
            </a:extLst>
          </p:cNvPr>
          <p:cNvSpPr txBox="1">
            <a:spLocks/>
          </p:cNvSpPr>
          <p:nvPr/>
        </p:nvSpPr>
        <p:spPr>
          <a:xfrm>
            <a:off x="5379507" y="4032628"/>
            <a:ext cx="5678487" cy="13460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West-Nil</a:t>
            </a:r>
          </a:p>
          <a:p>
            <a:r>
              <a:rPr lang="de-DE" dirty="0"/>
              <a:t>Dengue</a:t>
            </a:r>
          </a:p>
          <a:p>
            <a:r>
              <a:rPr lang="de-DE" dirty="0"/>
              <a:t>FSME/Borreliose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B289DD-A5B5-FA77-4091-1BD37190836D}"/>
              </a:ext>
            </a:extLst>
          </p:cNvPr>
          <p:cNvSpPr txBox="1"/>
          <p:nvPr/>
        </p:nvSpPr>
        <p:spPr>
          <a:xfrm>
            <a:off x="418040" y="3847962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©Jenny Sturm -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355734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Dengue Klinik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782808-0E24-3192-8C3A-31B6F9B9B8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040" y="2016655"/>
            <a:ext cx="8192560" cy="3520964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Inkubationszeit 4-7 (3-14) 	Tage</a:t>
            </a:r>
          </a:p>
          <a:p>
            <a:pPr eaLnBrk="1" hangingPunct="1"/>
            <a:r>
              <a:rPr lang="de-DE" altLang="de-DE" sz="2400" dirty="0"/>
              <a:t> Trias: </a:t>
            </a:r>
            <a:r>
              <a:rPr lang="de-DE" altLang="de-DE" sz="2400" u="sng" dirty="0"/>
              <a:t>Fieber</a:t>
            </a:r>
            <a:r>
              <a:rPr lang="de-DE" altLang="de-DE" sz="2400" dirty="0"/>
              <a:t> (continua 2 – 4 Tage), </a:t>
            </a:r>
            <a:r>
              <a:rPr lang="de-DE" altLang="de-DE" sz="2400" u="sng" dirty="0"/>
              <a:t>Ausschlag</a:t>
            </a:r>
            <a:r>
              <a:rPr lang="de-DE" altLang="de-DE" sz="2400" dirty="0"/>
              <a:t> (ganzer Körper ohne Gesicht), </a:t>
            </a:r>
            <a:r>
              <a:rPr lang="de-DE" altLang="de-DE" sz="2400" u="sng" dirty="0"/>
              <a:t>Schmerzen</a:t>
            </a:r>
            <a:r>
              <a:rPr lang="de-DE" altLang="de-DE" sz="2400" dirty="0"/>
              <a:t> (Kopf, Muskeln, Gelenke)</a:t>
            </a:r>
          </a:p>
          <a:p>
            <a:pPr eaLnBrk="1" hangingPunct="1"/>
            <a:r>
              <a:rPr lang="de-DE" altLang="de-DE" sz="2400" dirty="0"/>
              <a:t> Konjunktivitis, LK-Schwellung, Splenomegalie, Petechien</a:t>
            </a:r>
          </a:p>
          <a:p>
            <a:pPr eaLnBrk="1" hangingPunct="1"/>
            <a:r>
              <a:rPr lang="de-DE" altLang="de-DE" sz="2400" dirty="0"/>
              <a:t> prolongierte Rekonvaleszenz</a:t>
            </a:r>
          </a:p>
          <a:p>
            <a:pPr eaLnBrk="1" hangingPunct="1"/>
            <a:r>
              <a:rPr lang="de-DE" altLang="de-DE" sz="2400" dirty="0"/>
              <a:t> Aber auch viele leichte Verläufe</a:t>
            </a:r>
          </a:p>
          <a:p>
            <a:pPr eaLnBrk="1" hangingPunct="1"/>
            <a:r>
              <a:rPr lang="de-DE" altLang="de-DE" dirty="0"/>
              <a:t>Komplikation: Dengue-hämorrhagisches Fieber (Letalität 6 – 30%)</a:t>
            </a:r>
            <a:endParaRPr lang="de-DE" altLang="de-DE" sz="2400" dirty="0"/>
          </a:p>
          <a:p>
            <a:endParaRPr lang="de-DE" dirty="0"/>
          </a:p>
        </p:txBody>
      </p:sp>
      <p:pic>
        <p:nvPicPr>
          <p:cNvPr id="7" name="Picture 2" descr="http://www.go2vietnam.de/images/Image/Health/dengue%20fever/65064849-to.jpg">
            <a:extLst>
              <a:ext uri="{FF2B5EF4-FFF2-40B4-BE49-F238E27FC236}">
                <a16:creationId xmlns:a16="http://schemas.microsoft.com/office/drawing/2014/main" id="{B392DEC7-3E37-48D0-410D-304220C1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01196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F8AC67CF-415E-F955-5CCC-AADAD760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04693"/>
            <a:ext cx="333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 err="1">
                <a:latin typeface="Times New Roman" panose="02020603050405020304" pitchFamily="18" charset="0"/>
              </a:rPr>
              <a:t>Makulopapulöses</a:t>
            </a:r>
            <a:r>
              <a:rPr lang="de-DE" altLang="de-DE" sz="2000" dirty="0">
                <a:latin typeface="Times New Roman" panose="02020603050405020304" pitchFamily="18" charset="0"/>
              </a:rPr>
              <a:t> Exanthem bei Dengue-Fieber</a:t>
            </a:r>
          </a:p>
        </p:txBody>
      </p:sp>
    </p:spTree>
    <p:extLst>
      <p:ext uri="{BB962C8B-B14F-4D97-AF65-F5344CB8AC3E}">
        <p14:creationId xmlns:p14="http://schemas.microsoft.com/office/powerpoint/2010/main" val="185100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Dengue Epidemiologie</a:t>
            </a:r>
          </a:p>
        </p:txBody>
      </p:sp>
      <p:pic>
        <p:nvPicPr>
          <p:cNvPr id="1026" name="Picture 2" descr="12-month dengue virus disease case notification rate per 100 000 population, November 2022 – October 2023">
            <a:extLst>
              <a:ext uri="{FF2B5EF4-FFF2-40B4-BE49-F238E27FC236}">
                <a16:creationId xmlns:a16="http://schemas.microsoft.com/office/drawing/2014/main" id="{EFD9A8F1-C835-4671-A283-354A6BF7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6675"/>
            <a:ext cx="110490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1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286E00-DBC0-6695-9873-6244BF30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75EB9F-7E66-E8EC-8E4B-671D0019C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598" y="426670"/>
            <a:ext cx="8315141" cy="757130"/>
          </a:xfrm>
        </p:spPr>
        <p:txBody>
          <a:bodyPr/>
          <a:lstStyle/>
          <a:p>
            <a:r>
              <a:rPr lang="de-DE" dirty="0"/>
              <a:t>Geographische Verteilung Dengue Frankreich und Italien</a:t>
            </a:r>
          </a:p>
        </p:txBody>
      </p:sp>
      <p:pic>
        <p:nvPicPr>
          <p:cNvPr id="7" name="Picture 2" descr="Reducing the risk of local dengue transmission in France — English">
            <a:extLst>
              <a:ext uri="{FF2B5EF4-FFF2-40B4-BE49-F238E27FC236}">
                <a16:creationId xmlns:a16="http://schemas.microsoft.com/office/drawing/2014/main" id="{C0372684-4E60-8A9C-FC62-F01A0F7C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0" y="1133061"/>
            <a:ext cx="6325637" cy="47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76839A-6520-665C-3F53-79C27B16ACAD}"/>
              </a:ext>
            </a:extLst>
          </p:cNvPr>
          <p:cNvSpPr txBox="1"/>
          <p:nvPr/>
        </p:nvSpPr>
        <p:spPr>
          <a:xfrm>
            <a:off x="407505" y="5851171"/>
            <a:ext cx="11376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Quellen: </a:t>
            </a:r>
            <a:r>
              <a:rPr lang="de-DE" sz="1400" dirty="0">
                <a:hlinkClick r:id="rId3"/>
              </a:rPr>
              <a:t>https://climate-adapt.eea.europa.eu/en/metadata/case-studies/reducing-the-risk-of-local-dengue-transmission-in-france</a:t>
            </a:r>
            <a:endParaRPr lang="de-DE" sz="1400" dirty="0"/>
          </a:p>
          <a:p>
            <a:r>
              <a:rPr lang="de-DE" sz="1400" dirty="0"/>
              <a:t>https://notizie.virgilio.it/salgono-a-10-i-casi-di-dengue-trasmessi-localmente-in-italia-132-da-inizio-anno-i-dati-aggiornati-dell-iss-1584113</a:t>
            </a:r>
          </a:p>
        </p:txBody>
      </p:sp>
      <p:pic>
        <p:nvPicPr>
          <p:cNvPr id="2050" name="Picture 2" descr="Italy locally transmitted dengue cases rise to 19 - Outbreak News Today">
            <a:extLst>
              <a:ext uri="{FF2B5EF4-FFF2-40B4-BE49-F238E27FC236}">
                <a16:creationId xmlns:a16="http://schemas.microsoft.com/office/drawing/2014/main" id="{A82846BF-6611-D3B6-1340-95AE0B80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79" y="1133061"/>
            <a:ext cx="4902216" cy="35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5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Dengue Impfstoff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5B5DC66-4F6B-5267-E262-C3E18AF42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41" y="1305309"/>
            <a:ext cx="113559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Dezember 2022 </a:t>
            </a:r>
            <a:r>
              <a:rPr lang="de-DE" altLang="de-DE" sz="3200" dirty="0">
                <a:solidFill>
                  <a:srgbClr val="323232"/>
                </a:solidFill>
                <a:cs typeface="Arial" panose="020B0604020202020204" pitchFamily="34" charset="0"/>
              </a:rPr>
              <a:t>Zulassung eines weiteren </a:t>
            </a:r>
            <a:r>
              <a:rPr lang="de-DE" altLang="de-DE" sz="3200" dirty="0" err="1">
                <a:solidFill>
                  <a:srgbClr val="323232"/>
                </a:solidFill>
                <a:cs typeface="Arial" panose="020B0604020202020204" pitchFamily="34" charset="0"/>
              </a:rPr>
              <a:t>tetravalenten</a:t>
            </a:r>
            <a:r>
              <a:rPr lang="de-DE" altLang="de-DE" sz="3200" dirty="0">
                <a:solidFill>
                  <a:srgbClr val="323232"/>
                </a:solidFill>
                <a:cs typeface="Arial" panose="020B0604020202020204" pitchFamily="34" charset="0"/>
              </a:rPr>
              <a:t> attenuierter Lebendimpfstoff (</a:t>
            </a:r>
            <a:r>
              <a:rPr kumimoji="0" lang="de-DE" altLang="de-DE" sz="3200" b="0" i="0" u="none" strike="noStrike" cap="none" normalizeH="0" baseline="0" dirty="0" err="1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Qdenga</a:t>
            </a:r>
            <a:r>
              <a:rPr lang="de-DE" altLang="de-DE" sz="3200" dirty="0">
                <a:solidFill>
                  <a:srgbClr val="323232"/>
                </a:solidFill>
                <a:cs typeface="Arial" panose="020B0604020202020204" pitchFamily="34" charset="0"/>
              </a:rPr>
              <a:t>, </a:t>
            </a: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Hersteller TAKEDA) durch die Europäische Kommission.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Impfstoff kann ab dem Alter von 4 Jahren eingesetzt werden. 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Gemeinsame AG der STIKO und der Deutschen Gesellschaft für Tropenmedizin, Reisemedizin und Globale Gesundheit e.V. (DTG) bewertet und prüft eine mögliche Impfempfehlung für Reisende in Dengue-Endemiegebiete.</a:t>
            </a:r>
            <a:endParaRPr kumimoji="0" lang="de-DE" altLang="de-DE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qdenga dengue vaccine">
            <a:extLst>
              <a:ext uri="{FF2B5EF4-FFF2-40B4-BE49-F238E27FC236}">
                <a16:creationId xmlns:a16="http://schemas.microsoft.com/office/drawing/2014/main" id="{F7BEFE8E-4232-8C98-E64F-9B192E95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59" y="237084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6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Dengue Take Home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1227C6-B00C-0823-455E-E7A09FC13C5E}"/>
              </a:ext>
            </a:extLst>
          </p:cNvPr>
          <p:cNvSpPr txBox="1">
            <a:spLocks/>
          </p:cNvSpPr>
          <p:nvPr/>
        </p:nvSpPr>
        <p:spPr>
          <a:xfrm>
            <a:off x="418041" y="1997605"/>
            <a:ext cx="9659409" cy="46464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Das ECDC hält autochthone Erkrankungen in Westdeutschland schon jetzt für möglich.</a:t>
            </a:r>
          </a:p>
          <a:p>
            <a:r>
              <a:rPr lang="de-DE" dirty="0"/>
              <a:t>Keine Tropenerkrankung! sondern Italien und Frankreich reichen.</a:t>
            </a:r>
          </a:p>
          <a:p>
            <a:r>
              <a:rPr lang="de-DE" dirty="0"/>
              <a:t>Bei passender Klinik daran denken und Diagnostik veranlassen.</a:t>
            </a:r>
          </a:p>
          <a:p>
            <a:r>
              <a:rPr lang="de-DE" altLang="de-DE" dirty="0"/>
              <a:t>Budgetneutrale Diagnostik: </a:t>
            </a:r>
          </a:p>
          <a:p>
            <a:pPr lvl="1"/>
            <a:r>
              <a:rPr lang="de-DE" altLang="de-DE" dirty="0"/>
              <a:t> EBM-Ziffer 32006</a:t>
            </a:r>
          </a:p>
          <a:p>
            <a:pPr>
              <a:defRPr/>
            </a:pPr>
            <a:r>
              <a:rPr lang="de-DE" dirty="0" err="1"/>
              <a:t>Konsiliarlabor</a:t>
            </a:r>
            <a:r>
              <a:rPr lang="de-DE" dirty="0"/>
              <a:t> für FSME und andere </a:t>
            </a:r>
            <a:r>
              <a:rPr lang="de-DE" dirty="0" err="1"/>
              <a:t>Flaviviren</a:t>
            </a:r>
            <a:r>
              <a:rPr lang="de-DE" dirty="0"/>
              <a:t> am RKI, Berlin</a:t>
            </a:r>
          </a:p>
          <a:p>
            <a:pPr lvl="1">
              <a:defRPr/>
            </a:pPr>
            <a:r>
              <a:rPr lang="de-DE" dirty="0"/>
              <a:t>AK-Nachweis aus Blut und Liquor</a:t>
            </a:r>
          </a:p>
          <a:p>
            <a:pPr lvl="1">
              <a:defRPr/>
            </a:pPr>
            <a:r>
              <a:rPr lang="de-DE" dirty="0"/>
              <a:t>Virusisolierung und PCR aus Gewebeproben und Liquor</a:t>
            </a:r>
          </a:p>
          <a:p>
            <a:pPr lvl="1"/>
            <a:endParaRPr lang="de-DE" altLang="de-DE" dirty="0"/>
          </a:p>
          <a:p>
            <a:endParaRPr lang="de-DE" dirty="0"/>
          </a:p>
        </p:txBody>
      </p:sp>
      <p:pic>
        <p:nvPicPr>
          <p:cNvPr id="3074" name="Picture 2" descr="Notes-4-page-24">
            <a:extLst>
              <a:ext uri="{FF2B5EF4-FFF2-40B4-BE49-F238E27FC236}">
                <a16:creationId xmlns:a16="http://schemas.microsoft.com/office/drawing/2014/main" id="{E001123F-D3FB-3EE4-1D71-6E7A4CF1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44" y="136525"/>
            <a:ext cx="2036487" cy="1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9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8619942" cy="628196"/>
          </a:xfrm>
        </p:spPr>
        <p:txBody>
          <a:bodyPr/>
          <a:lstStyle/>
          <a:p>
            <a:r>
              <a:rPr lang="de-DE" dirty="0"/>
              <a:t>Nicht nur Dengue steht vor der Haustür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1227C6-B00C-0823-455E-E7A09FC13C5E}"/>
              </a:ext>
            </a:extLst>
          </p:cNvPr>
          <p:cNvSpPr txBox="1">
            <a:spLocks/>
          </p:cNvSpPr>
          <p:nvPr/>
        </p:nvSpPr>
        <p:spPr>
          <a:xfrm>
            <a:off x="557189" y="1474144"/>
            <a:ext cx="9659409" cy="517115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Toscanavirus</a:t>
            </a:r>
            <a:r>
              <a:rPr lang="de-DE" dirty="0"/>
              <a:t> (im Mittelmeerraum endemisch)</a:t>
            </a:r>
          </a:p>
          <a:p>
            <a:r>
              <a:rPr lang="de-DE" dirty="0" err="1"/>
              <a:t>Chikungunga</a:t>
            </a:r>
            <a:r>
              <a:rPr lang="de-DE" dirty="0"/>
              <a:t> (mehrere große Ausbrüche in Italien und Südfrankreich nach Einschleppung durch Touristen)</a:t>
            </a:r>
          </a:p>
          <a:p>
            <a:r>
              <a:rPr lang="de-DE" dirty="0"/>
              <a:t>Zikavirus (bislang Einzelfälle nach Auslandsaufenthalt)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Die Vektoren sind bereits hier, das Auftreten autochthoner Erkrankungen auch nur eine Frage der Zeit.</a:t>
            </a:r>
          </a:p>
          <a:p>
            <a:pPr marL="0" indent="0">
              <a:buNone/>
            </a:pPr>
            <a:r>
              <a:rPr lang="de-DE" dirty="0"/>
              <a:t>Gute und kompakte Informationen zu allen Erregern/Erkrankungen: </a:t>
            </a:r>
          </a:p>
          <a:p>
            <a:pPr marL="0" indent="0">
              <a:buNone/>
            </a:pPr>
            <a:r>
              <a:rPr lang="de-DE" dirty="0"/>
              <a:t>RKI Infektionskrankheiten A – Z:</a:t>
            </a:r>
          </a:p>
          <a:p>
            <a:pPr marL="0" indent="0">
              <a:buNone/>
            </a:pPr>
            <a:r>
              <a:rPr lang="de-DE" dirty="0"/>
              <a:t>https://www.rki.de/DE/Content/InfAZ/InfAZ_marginal_node.html</a:t>
            </a:r>
          </a:p>
          <a:p>
            <a:pPr lvl="1"/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66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FSME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DDE98B9-631C-01CA-5EBE-7E5C92425D0A}"/>
              </a:ext>
            </a:extLst>
          </p:cNvPr>
          <p:cNvSpPr txBox="1">
            <a:spLocks/>
          </p:cNvSpPr>
          <p:nvPr/>
        </p:nvSpPr>
        <p:spPr>
          <a:xfrm>
            <a:off x="418041" y="2016655"/>
            <a:ext cx="7772400" cy="226728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Tick-borne-encephalitis-Virus (TBE)</a:t>
            </a:r>
          </a:p>
          <a:p>
            <a:r>
              <a:rPr lang="de-DE" dirty="0"/>
              <a:t>Umhülltes RNA-Virus (</a:t>
            </a:r>
            <a:r>
              <a:rPr lang="de-DE" dirty="0" err="1"/>
              <a:t>Flavi</a:t>
            </a:r>
            <a:r>
              <a:rPr lang="de-DE" dirty="0"/>
              <a:t>-Virus)</a:t>
            </a:r>
          </a:p>
          <a:p>
            <a:r>
              <a:rPr lang="de-DE" dirty="0"/>
              <a:t>3 Subtypen, in DE europäischer Subtyp</a:t>
            </a:r>
          </a:p>
          <a:p>
            <a:r>
              <a:rPr lang="de-DE" dirty="0"/>
              <a:t>Überträger Zecken (Ixodes </a:t>
            </a:r>
            <a:r>
              <a:rPr lang="de-DE" dirty="0" err="1"/>
              <a:t>ricinus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70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316" y="277227"/>
            <a:ext cx="5677959" cy="628196"/>
          </a:xfrm>
        </p:spPr>
        <p:txBody>
          <a:bodyPr/>
          <a:lstStyle/>
          <a:p>
            <a:r>
              <a:rPr lang="de-DE" dirty="0"/>
              <a:t>FSME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534DF1-4014-5083-441B-46A6D6AA9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174625"/>
            <a:ext cx="5390976" cy="65849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F2F9E0-7D28-AC46-9A3C-248BC5A1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22" y="1380659"/>
            <a:ext cx="4162736" cy="154953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38BE5C2-85B8-0FD8-EE47-B03D6A7B4153}"/>
              </a:ext>
            </a:extLst>
          </p:cNvPr>
          <p:cNvSpPr/>
          <p:nvPr/>
        </p:nvSpPr>
        <p:spPr>
          <a:xfrm>
            <a:off x="7639050" y="3429000"/>
            <a:ext cx="228600" cy="190500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ADE1262-7D36-8C34-1049-5DD1D208CE07}"/>
              </a:ext>
            </a:extLst>
          </p:cNvPr>
          <p:cNvCxnSpPr>
            <a:cxnSpLocks/>
          </p:cNvCxnSpPr>
          <p:nvPr/>
        </p:nvCxnSpPr>
        <p:spPr>
          <a:xfrm flipH="1" flipV="1">
            <a:off x="5121965" y="922847"/>
            <a:ext cx="2517085" cy="2506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8C5C530-8EF3-3CE5-F5BC-F96BE13FCDFA}"/>
              </a:ext>
            </a:extLst>
          </p:cNvPr>
          <p:cNvSpPr txBox="1"/>
          <p:nvPr/>
        </p:nvSpPr>
        <p:spPr>
          <a:xfrm>
            <a:off x="4086224" y="486566"/>
            <a:ext cx="240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Stadt Solingen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D9FCD95-5CA0-A5DA-D2B8-2279007A2981}"/>
              </a:ext>
            </a:extLst>
          </p:cNvPr>
          <p:cNvCxnSpPr/>
          <p:nvPr/>
        </p:nvCxnSpPr>
        <p:spPr>
          <a:xfrm flipH="1" flipV="1">
            <a:off x="6324600" y="815294"/>
            <a:ext cx="1543050" cy="123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B401C49-6AD7-ED11-9E32-4305117CC5EC}"/>
              </a:ext>
            </a:extLst>
          </p:cNvPr>
          <p:cNvSpPr txBox="1"/>
          <p:nvPr/>
        </p:nvSpPr>
        <p:spPr>
          <a:xfrm>
            <a:off x="5619750" y="469142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Emsland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38A1-9334-04FD-FD36-698CF46E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40" y="3429000"/>
            <a:ext cx="2271091" cy="29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066341-8E95-B3B3-1F83-33210A4DE650}"/>
              </a:ext>
            </a:extLst>
          </p:cNvPr>
          <p:cNvSpPr txBox="1"/>
          <p:nvPr/>
        </p:nvSpPr>
        <p:spPr>
          <a:xfrm>
            <a:off x="2440457" y="4548735"/>
            <a:ext cx="121920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2002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DA84A1-D4AD-DDD7-543A-2D47085D3327}"/>
              </a:ext>
            </a:extLst>
          </p:cNvPr>
          <p:cNvSpPr txBox="1"/>
          <p:nvPr/>
        </p:nvSpPr>
        <p:spPr>
          <a:xfrm>
            <a:off x="9935484" y="174625"/>
            <a:ext cx="1219200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2082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FSME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B16142-66ED-841F-3244-102084475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666750"/>
            <a:ext cx="82962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0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269837" cy="628196"/>
          </a:xfrm>
        </p:spPr>
        <p:txBody>
          <a:bodyPr/>
          <a:lstStyle/>
          <a:p>
            <a:r>
              <a:rPr lang="de-DE" dirty="0"/>
              <a:t>FSME Veränderungen durch den Klimawandel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9E26D3BF-3D08-4770-5501-605A75DF49A6}"/>
              </a:ext>
            </a:extLst>
          </p:cNvPr>
          <p:cNvSpPr txBox="1">
            <a:spLocks/>
          </p:cNvSpPr>
          <p:nvPr/>
        </p:nvSpPr>
        <p:spPr>
          <a:xfrm>
            <a:off x="418041" y="2016655"/>
            <a:ext cx="9123524" cy="31536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Sehr komplexe Situation</a:t>
            </a:r>
          </a:p>
          <a:p>
            <a:r>
              <a:rPr lang="de-DE" sz="3200" b="0" dirty="0"/>
              <a:t>Trend </a:t>
            </a:r>
            <a:r>
              <a:rPr lang="de-DE" sz="3200" b="0" dirty="0" err="1"/>
              <a:t>nordwestwärts</a:t>
            </a:r>
            <a:r>
              <a:rPr lang="de-DE" sz="3200" b="0" dirty="0"/>
              <a:t> und höher (&gt; 1.500 Meter </a:t>
            </a:r>
            <a:r>
              <a:rPr lang="de-DE" sz="3200" b="0" dirty="0" err="1"/>
              <a:t>ünN</a:t>
            </a:r>
            <a:r>
              <a:rPr lang="de-DE" sz="3200" b="0" dirty="0"/>
              <a:t>)</a:t>
            </a:r>
          </a:p>
          <a:p>
            <a:r>
              <a:rPr lang="de-DE" sz="3200" b="0" dirty="0"/>
              <a:t>Trend längere Saison</a:t>
            </a:r>
          </a:p>
          <a:p>
            <a:r>
              <a:rPr lang="de-DE" sz="3200" b="0" dirty="0"/>
              <a:t>Aber von vielen Faktoren abhängig. Zecken mögen auch keine Trockenheit!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50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498773-1C50-4EB1-98AA-2067FB16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48" y="1745572"/>
            <a:ext cx="9017302" cy="981299"/>
          </a:xfrm>
        </p:spPr>
        <p:txBody>
          <a:bodyPr>
            <a:normAutofit fontScale="90000"/>
          </a:bodyPr>
          <a:lstStyle/>
          <a:p>
            <a:r>
              <a:rPr lang="de-DE" dirty="0"/>
              <a:t>Wärme begünstigte Infektionen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C976D6-7B68-E8C5-E494-A523E4DBBC64}"/>
              </a:ext>
            </a:extLst>
          </p:cNvPr>
          <p:cNvSpPr txBox="1"/>
          <p:nvPr/>
        </p:nvSpPr>
        <p:spPr>
          <a:xfrm>
            <a:off x="598325" y="3429000"/>
            <a:ext cx="589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Nicht-Cholera Vibrionen</a:t>
            </a:r>
          </a:p>
        </p:txBody>
      </p:sp>
      <p:pic>
        <p:nvPicPr>
          <p:cNvPr id="6" name="Grafik 5" descr="Ein Bild, das Natur, draußen, Himmel, Wasser enthält.&#10;&#10;Automatisch generierte Beschreibung">
            <a:extLst>
              <a:ext uri="{FF2B5EF4-FFF2-40B4-BE49-F238E27FC236}">
                <a16:creationId xmlns:a16="http://schemas.microsoft.com/office/drawing/2014/main" id="{B6BBBC54-4FDD-8B82-724E-0F81897A4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24" y="2940666"/>
            <a:ext cx="5379876" cy="35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4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FSME Take Home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9E26D3BF-3D08-4770-5501-605A75DF49A6}"/>
              </a:ext>
            </a:extLst>
          </p:cNvPr>
          <p:cNvSpPr txBox="1">
            <a:spLocks/>
          </p:cNvSpPr>
          <p:nvPr/>
        </p:nvSpPr>
        <p:spPr>
          <a:xfrm>
            <a:off x="418041" y="2016655"/>
            <a:ext cx="7772400" cy="372512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Nicht nur im Frühsommer an FSME denken!</a:t>
            </a:r>
          </a:p>
          <a:p>
            <a:r>
              <a:rPr lang="de-DE" dirty="0"/>
              <a:t>Auch Regionen außerhalb der Risikogebiete nicht ausschließen</a:t>
            </a:r>
          </a:p>
          <a:p>
            <a:r>
              <a:rPr lang="de-DE" dirty="0"/>
              <a:t>Prävention durch Impfung (v.a. in Risikogebieten)</a:t>
            </a:r>
          </a:p>
          <a:p>
            <a:endParaRPr lang="de-DE" dirty="0"/>
          </a:p>
          <a:p>
            <a:r>
              <a:rPr lang="de-DE" dirty="0"/>
              <a:t>Und auch an die </a:t>
            </a:r>
            <a:r>
              <a:rPr lang="de-DE" dirty="0">
                <a:solidFill>
                  <a:srgbClr val="FF0000"/>
                </a:solidFill>
              </a:rPr>
              <a:t>Borreliose</a:t>
            </a:r>
            <a:r>
              <a:rPr lang="de-DE" dirty="0"/>
              <a:t> denken! Kommt in ganz Deutschland vor und tritt zunehmend auch früher und später im Jahr auf.</a:t>
            </a:r>
          </a:p>
          <a:p>
            <a:endParaRPr lang="de-DE" dirty="0"/>
          </a:p>
        </p:txBody>
      </p:sp>
      <p:pic>
        <p:nvPicPr>
          <p:cNvPr id="5" name="Picture 2" descr="Notes-4-page-24">
            <a:extLst>
              <a:ext uri="{FF2B5EF4-FFF2-40B4-BE49-F238E27FC236}">
                <a16:creationId xmlns:a16="http://schemas.microsoft.com/office/drawing/2014/main" id="{222E1DC9-5497-9576-633D-A5A2C563A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44" y="136525"/>
            <a:ext cx="2036487" cy="1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58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2D8948-8DBE-6B7E-7F91-B71EE92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A811-934B-4B5A-9A2C-1AD682A73D5B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90C410-EA1F-566F-965F-AA724C99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Zusammenfassung: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9E26D3BF-3D08-4770-5501-605A75DF49A6}"/>
              </a:ext>
            </a:extLst>
          </p:cNvPr>
          <p:cNvSpPr txBox="1">
            <a:spLocks/>
          </p:cNvSpPr>
          <p:nvPr/>
        </p:nvSpPr>
        <p:spPr>
          <a:xfrm>
            <a:off x="1882407" y="1585959"/>
            <a:ext cx="7772400" cy="442480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4C83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 Sans Extra Condensed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Es wird immer wärmer.</a:t>
            </a:r>
          </a:p>
          <a:p>
            <a:r>
              <a:rPr lang="de-DE" dirty="0"/>
              <a:t>Trockenheit wechselt sich ab mit Überschwemmungen mit großen regionalen Unterschieden.</a:t>
            </a:r>
          </a:p>
          <a:p>
            <a:r>
              <a:rPr lang="de-DE" dirty="0"/>
              <a:t>Vielfältige Einflüsse auf unsere Gesundheit.</a:t>
            </a:r>
          </a:p>
          <a:p>
            <a:r>
              <a:rPr lang="de-DE" dirty="0"/>
              <a:t>Umdenken und Aufklärung erforderlich.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4000" dirty="0">
                <a:solidFill>
                  <a:srgbClr val="FF0000"/>
                </a:solidFill>
              </a:rPr>
              <a:t>Vielen Dank für Ihre Aufmerksamkeit!</a:t>
            </a:r>
          </a:p>
          <a:p>
            <a:endParaRPr lang="de-DE" sz="4000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34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sz="4000" dirty="0"/>
              <a:t>Nicht-Cholera-Vibrionen </a:t>
            </a:r>
          </a:p>
          <a:p>
            <a:r>
              <a:rPr lang="de-DE" sz="1600" b="0" dirty="0"/>
              <a:t>(aus: </a:t>
            </a:r>
            <a:r>
              <a:rPr lang="de-DE" sz="1600" b="0" i="0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Brehm, T.T., </a:t>
            </a:r>
            <a:r>
              <a:rPr lang="de-DE" sz="1600" b="0" i="0" dirty="0" err="1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Dupke</a:t>
            </a:r>
            <a:r>
              <a:rPr lang="de-DE" sz="1600" b="0" i="0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, S., Hauk, G. </a:t>
            </a:r>
            <a:r>
              <a:rPr lang="de-DE" sz="1600" b="0" i="1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et al.</a:t>
            </a:r>
            <a:r>
              <a:rPr lang="de-DE" sz="1600" b="0" i="0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 Nicht-Cholera-Vibrionen – derzeit noch seltene, aber wachsende Infektionsgefahr in Nord- und Ostsee. </a:t>
            </a:r>
            <a:r>
              <a:rPr lang="de-DE" sz="1600" b="0" i="1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Internist</a:t>
            </a:r>
            <a:r>
              <a:rPr lang="de-DE" sz="1600" b="0" i="0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 </a:t>
            </a:r>
            <a:r>
              <a:rPr lang="de-DE" sz="1600" b="1" i="0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62</a:t>
            </a:r>
            <a:r>
              <a:rPr lang="de-DE" sz="1600" b="0" i="0" dirty="0">
                <a:solidFill>
                  <a:srgbClr val="222222"/>
                </a:solidFill>
                <a:effectLst/>
                <a:latin typeface="Merriweather Sans" panose="020B0604020202020204" pitchFamily="2" charset="0"/>
              </a:rPr>
              <a:t>, 876–886 (2021). https://doi.org/10.1007/s00108-021-01086-x)</a:t>
            </a:r>
            <a:endParaRPr lang="de-DE" sz="4000" dirty="0"/>
          </a:p>
        </p:txBody>
      </p:sp>
      <p:pic>
        <p:nvPicPr>
          <p:cNvPr id="1030" name="Picture 6" descr="Abb. 3">
            <a:extLst>
              <a:ext uri="{FF2B5EF4-FFF2-40B4-BE49-F238E27FC236}">
                <a16:creationId xmlns:a16="http://schemas.microsoft.com/office/drawing/2014/main" id="{3AEB5297-566B-EFF2-FDDA-3D2DBEAC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" y="1922106"/>
            <a:ext cx="7601621" cy="46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9F0B9F7-BEAD-AAE9-0FA0-85FA71E1FE79}"/>
              </a:ext>
            </a:extLst>
          </p:cNvPr>
          <p:cNvSpPr txBox="1"/>
          <p:nvPr/>
        </p:nvSpPr>
        <p:spPr>
          <a:xfrm>
            <a:off x="8019663" y="2514429"/>
            <a:ext cx="33341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Anzahl der Patienten mit in Nord- oder Ostsee erworbener Infektionen mit Nicht-Cholera-Vibrionen, die den Landesmeldestellen gemeldet bzw. durch Recherchen der Autoren identifiziert wurden</a:t>
            </a:r>
          </a:p>
          <a:p>
            <a:r>
              <a:rPr lang="de-DE" dirty="0">
                <a:solidFill>
                  <a:srgbClr val="222222"/>
                </a:solidFill>
                <a:latin typeface="Merriweather" panose="00000500000000000000" pitchFamily="2" charset="0"/>
              </a:rPr>
              <a:t>(Anmerkung: seit 2020 sind auch Infektionen mit non-Cholera-Vibrionen meldepflichtig)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11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sz="4000" dirty="0"/>
              <a:t>Nicht-Cholera-Vibrionen </a:t>
            </a:r>
          </a:p>
        </p:txBody>
      </p:sp>
      <p:pic>
        <p:nvPicPr>
          <p:cNvPr id="1028" name="Picture 4" descr="Abb. 5">
            <a:extLst>
              <a:ext uri="{FF2B5EF4-FFF2-40B4-BE49-F238E27FC236}">
                <a16:creationId xmlns:a16="http://schemas.microsoft.com/office/drawing/2014/main" id="{66422F38-ED42-1B98-713C-F30B791F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290"/>
            <a:ext cx="12192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E33E5AB-7628-5E81-8DDD-4A2F2C71C7F2}"/>
              </a:ext>
            </a:extLst>
          </p:cNvPr>
          <p:cNvSpPr txBox="1"/>
          <p:nvPr/>
        </p:nvSpPr>
        <p:spPr>
          <a:xfrm>
            <a:off x="306355" y="5287522"/>
            <a:ext cx="1104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222222"/>
                </a:solidFill>
                <a:effectLst/>
                <a:latin typeface="Merriweather" panose="020B0604020202020204" pitchFamily="2" charset="0"/>
              </a:rPr>
              <a:t>Klinische Manifestationen (</a:t>
            </a:r>
            <a:r>
              <a:rPr lang="de-DE" b="1" i="0" dirty="0">
                <a:solidFill>
                  <a:srgbClr val="222222"/>
                </a:solidFill>
                <a:effectLst/>
                <a:latin typeface="Merriweather" panose="020B0604020202020204" pitchFamily="2" charset="0"/>
              </a:rPr>
              <a:t>a</a:t>
            </a:r>
            <a:r>
              <a:rPr lang="de-DE" b="0" i="0" dirty="0">
                <a:solidFill>
                  <a:srgbClr val="222222"/>
                </a:solidFill>
                <a:effectLst/>
                <a:latin typeface="Merriweather" panose="020B0604020202020204" pitchFamily="2" charset="0"/>
              </a:rPr>
              <a:t>) und Speziesverteilung (</a:t>
            </a:r>
            <a:r>
              <a:rPr lang="de-DE" b="1" i="0" dirty="0">
                <a:solidFill>
                  <a:srgbClr val="222222"/>
                </a:solidFill>
                <a:effectLst/>
                <a:latin typeface="Merriweather" panose="020B0604020202020204" pitchFamily="2" charset="0"/>
              </a:rPr>
              <a:t>b</a:t>
            </a:r>
            <a:r>
              <a:rPr lang="de-DE" b="0" i="0" dirty="0">
                <a:solidFill>
                  <a:srgbClr val="222222"/>
                </a:solidFill>
                <a:effectLst/>
                <a:latin typeface="Merriweather" panose="020B0604020202020204" pitchFamily="2" charset="0"/>
              </a:rPr>
              <a:t>) der 120 zwischen 2003 und 2020 bekannten in Deutschland erworbenen Infektionen mit Nicht-Cholera-Vibrionen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332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sz="4000" dirty="0"/>
              <a:t>Nicht-Cholera-Vibrionen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Bestandteil der bakteriellen Flora schwach salzhaltiger Gewässer in Küstennähe aber auch in Binnenseen wie dem Neusiedler See</a:t>
            </a:r>
            <a:endParaRPr lang="de-DE" sz="40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Ansteigende Oberflächentemperatur und sinkender Salzgehalt begünstigen die Verbreitung</a:t>
            </a:r>
            <a:endParaRPr lang="de-DE" sz="4000" b="0" dirty="0">
              <a:solidFill>
                <a:srgbClr val="222222"/>
              </a:solidFill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Ostsee mit einem durchschnittlichen Salzgehalt von 0,8 % optimal</a:t>
            </a:r>
            <a:endParaRPr lang="de-DE" sz="40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Nordsee mit einem Salzgehalt von 3,5 % nur im Bereich von Flussmündungen geeignet</a:t>
            </a:r>
            <a:endParaRPr lang="de-DE" sz="4000" dirty="0"/>
          </a:p>
        </p:txBody>
      </p:sp>
      <p:pic>
        <p:nvPicPr>
          <p:cNvPr id="2050" name="Picture 2" descr="Abb. 1">
            <a:extLst>
              <a:ext uri="{FF2B5EF4-FFF2-40B4-BE49-F238E27FC236}">
                <a16:creationId xmlns:a16="http://schemas.microsoft.com/office/drawing/2014/main" id="{349EA8FC-0D31-7116-8F6D-6D1900B9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45" y="2896283"/>
            <a:ext cx="5872473" cy="34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9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sz="4000" dirty="0"/>
              <a:t>Nicht-Cholera-Vibrionen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Infektionen mit </a:t>
            </a:r>
            <a:r>
              <a:rPr lang="de-DE" sz="2400" b="0" i="1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V. </a:t>
            </a:r>
            <a:r>
              <a:rPr lang="de-DE" sz="2400" b="0" i="1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vulnificus</a:t>
            </a:r>
            <a:r>
              <a:rPr lang="de-DE" sz="2400" b="0" i="1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de-DE" sz="2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häufig foudroyant und Mortalität bis 50% (Eintrittspforte Hautwunden oder chronisch geschädigte Haut, schwere Verläufe bei Grunderkrankungen).</a:t>
            </a:r>
            <a:endParaRPr lang="de-DE" sz="5400" b="0" i="0" dirty="0">
              <a:solidFill>
                <a:srgbClr val="222222"/>
              </a:solidFill>
              <a:effectLst/>
              <a:latin typeface="Merriweather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Gastrointestinale Infektionen meist durch Genuss von Meeresfrüchten (bei Immunkompetenten milde Verläufe).</a:t>
            </a:r>
            <a:endParaRPr lang="de-DE" sz="5400" dirty="0"/>
          </a:p>
        </p:txBody>
      </p:sp>
      <p:pic>
        <p:nvPicPr>
          <p:cNvPr id="3074" name="Picture 2" descr="Abb. 2">
            <a:extLst>
              <a:ext uri="{FF2B5EF4-FFF2-40B4-BE49-F238E27FC236}">
                <a16:creationId xmlns:a16="http://schemas.microsoft.com/office/drawing/2014/main" id="{62A6F650-2BDF-B071-EE0F-2F17FE2A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77" y="3298371"/>
            <a:ext cx="4629436" cy="28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4BBB11D-2C8A-91EF-C5E7-5CB55C844C94}"/>
              </a:ext>
            </a:extLst>
          </p:cNvPr>
          <p:cNvSpPr txBox="1"/>
          <p:nvPr/>
        </p:nvSpPr>
        <p:spPr>
          <a:xfrm flipH="1">
            <a:off x="8965784" y="3429000"/>
            <a:ext cx="2529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Foto einer blasenbildenden Wundinfektion mit </a:t>
            </a:r>
            <a:r>
              <a:rPr lang="de-DE" b="0" i="1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V.</a:t>
            </a:r>
            <a:r>
              <a:rPr lang="de-DE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lang="de-DE" b="0" i="1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vulnificus</a:t>
            </a:r>
            <a:r>
              <a:rPr lang="de-DE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(Mit freundlicher Genehmigung von Ingo R.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Klempien</a:t>
            </a:r>
            <a:r>
              <a:rPr lang="de-DE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und Jörn Kindler)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13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sz="4000" dirty="0"/>
              <a:t>Nicht-Cholera-Vibrionen Take Home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9E501C-F98C-8F04-3993-CE40369473F0}"/>
              </a:ext>
            </a:extLst>
          </p:cNvPr>
          <p:cNvSpPr txBox="1"/>
          <p:nvPr/>
        </p:nvSpPr>
        <p:spPr>
          <a:xfrm>
            <a:off x="669235" y="1335055"/>
            <a:ext cx="10051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Insbesondere bei Wundinfektionen nach Badeurlaub daran denken (Anzucht aus Wundsekret, Blut, Stuhl; </a:t>
            </a:r>
            <a:r>
              <a:rPr lang="de-DE" sz="2400" dirty="0" err="1"/>
              <a:t>Konsiliarlabor</a:t>
            </a:r>
            <a:r>
              <a:rPr lang="de-DE" sz="2400" dirty="0"/>
              <a:t>: </a:t>
            </a:r>
            <a:r>
              <a:rPr lang="de-DE" sz="2400" dirty="0">
                <a:hlinkClick r:id="rId2"/>
              </a:rPr>
              <a:t>https://www.rki.de/DE/Content/Infekt/NRZ/Konsiliar/Vibrionen/vibrionen_node.html</a:t>
            </a:r>
            <a:r>
              <a:rPr lang="de-DE" sz="24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Therapie mit 3. Generations-Cephalosporin (i.V.!) oder </a:t>
            </a:r>
            <a:r>
              <a:rPr lang="de-DE" sz="2400" dirty="0" err="1"/>
              <a:t>Fluorochinolon</a:t>
            </a:r>
            <a:r>
              <a:rPr lang="de-DE" sz="2400" dirty="0"/>
              <a:t> sofort beginnen, i.d.R. stationär.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Patienten mit chronischen Hautschäden gerade vor Ostseeurlaub informieren (Flyer zum Baden im Meer aus Mecklenburg-Vorpommern: https://service.mvnet.de/_php/download.php?datei_id=1613164).</a:t>
            </a:r>
          </a:p>
          <a:p>
            <a:endParaRPr lang="de-DE" sz="2400" dirty="0"/>
          </a:p>
        </p:txBody>
      </p:sp>
      <p:pic>
        <p:nvPicPr>
          <p:cNvPr id="2" name="Picture 2" descr="Notes-4-page-24">
            <a:extLst>
              <a:ext uri="{FF2B5EF4-FFF2-40B4-BE49-F238E27FC236}">
                <a16:creationId xmlns:a16="http://schemas.microsoft.com/office/drawing/2014/main" id="{1A6E5295-EC2F-F595-CEC6-160CF353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13" y="116647"/>
            <a:ext cx="2036487" cy="18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8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8041" y="501196"/>
            <a:ext cx="10935759" cy="628196"/>
          </a:xfrm>
        </p:spPr>
        <p:txBody>
          <a:bodyPr/>
          <a:lstStyle/>
          <a:p>
            <a:r>
              <a:rPr lang="de-DE" sz="4000" dirty="0"/>
              <a:t>Andere Infektionen mit erwarteter oder sich abzeichnender Zunahme durch höhere Temperaturen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4E9840-3994-CAE7-6237-1FA900B52895}"/>
              </a:ext>
            </a:extLst>
          </p:cNvPr>
          <p:cNvSpPr txBox="1"/>
          <p:nvPr/>
        </p:nvSpPr>
        <p:spPr>
          <a:xfrm>
            <a:off x="418042" y="1335055"/>
            <a:ext cx="108330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/>
          </a:p>
          <a:p>
            <a:r>
              <a:rPr lang="de-DE" sz="3600" b="1" dirty="0" err="1"/>
              <a:t>Legionellosen</a:t>
            </a:r>
            <a:r>
              <a:rPr lang="de-DE" sz="3600" b="1" dirty="0"/>
              <a:t>:</a:t>
            </a:r>
          </a:p>
          <a:p>
            <a:r>
              <a:rPr lang="de-DE" sz="3600" dirty="0"/>
              <a:t>Zwei Mechanismen:</a:t>
            </a:r>
          </a:p>
          <a:p>
            <a:r>
              <a:rPr lang="de-DE" sz="3600" dirty="0"/>
              <a:t>Ausbruchsartige Inzidenzerhöhungen bei warmen feuchten Wetterbedingungen (gut für Aerosolerhalt?).</a:t>
            </a:r>
          </a:p>
          <a:p>
            <a:endParaRPr lang="de-DE" sz="3600" dirty="0"/>
          </a:p>
          <a:p>
            <a:r>
              <a:rPr lang="de-DE" sz="3600" dirty="0"/>
              <a:t>Steigende Kaltwassertemperaturen im Trinkwasser bei langfristiger Temperaturerhöhung.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9407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ektionserkrankungen im Klimawandel.potm  -  Schreibgeschützt" id="{0488C8EE-BE6B-46B1-BB65-3487DFF40DAB}" vid="{F5F04273-8B85-484C-947C-05E3268B77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Infektionserkrankungen im Klimawandel</Template>
  <TotalTime>0</TotalTime>
  <Words>1335</Words>
  <Application>Microsoft Office PowerPoint</Application>
  <PresentationFormat>Breitbild</PresentationFormat>
  <Paragraphs>192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Fira Sans Extra Condensed</vt:lpstr>
      <vt:lpstr>Merriweather</vt:lpstr>
      <vt:lpstr>Merriweather Sans</vt:lpstr>
      <vt:lpstr>Times New Roman</vt:lpstr>
      <vt:lpstr>Office</vt:lpstr>
      <vt:lpstr>Infektionserkrankungen im  Klimawandel</vt:lpstr>
      <vt:lpstr>PowerPoint-Präsentation</vt:lpstr>
      <vt:lpstr>Wärme begünstigte Infektionen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Vektoren übertragenen Infektionen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Kreisverwaltung Dueren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Infektionserkrankungen im  Klimawandel</dc:title>
  <dc:creator>Schnitzler, Norbert (Kreis Düren)</dc:creator>
  <cp:lastModifiedBy>Philippsen, Dirk (Kreis Düren)</cp:lastModifiedBy>
  <cp:revision>2</cp:revision>
  <dcterms:created xsi:type="dcterms:W3CDTF">2023-11-09T06:38:51Z</dcterms:created>
  <dcterms:modified xsi:type="dcterms:W3CDTF">2023-11-09T09:06:58Z</dcterms:modified>
</cp:coreProperties>
</file>